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DM Sans Medium"/>
      <p:regular r:id="rId64"/>
      <p:bold r:id="rId65"/>
      <p:italic r:id="rId66"/>
      <p:boldItalic r:id="rId67"/>
    </p:embeddedFont>
    <p:embeddedFont>
      <p:font typeface="Roboto"/>
      <p:regular r:id="rId68"/>
      <p:bold r:id="rId69"/>
      <p:italic r:id="rId70"/>
      <p:boldItalic r:id="rId71"/>
    </p:embeddedFont>
    <p:embeddedFont>
      <p:font typeface="Helvetica Neue"/>
      <p:regular r:id="rId72"/>
      <p:bold r:id="rId73"/>
      <p:italic r:id="rId74"/>
      <p:boldItalic r:id="rId75"/>
    </p:embeddedFont>
    <p:embeddedFont>
      <p:font typeface="Ubuntu Mono"/>
      <p:regular r:id="rId76"/>
      <p:bold r:id="rId77"/>
      <p:italic r:id="rId78"/>
      <p:boldItalic r:id="rId79"/>
    </p:embeddedFont>
    <p:embeddedFont>
      <p:font typeface="Helvetica Neue Light"/>
      <p:regular r:id="rId80"/>
      <p:bold r:id="rId81"/>
      <p:italic r:id="rId82"/>
      <p:boldItalic r:id="rId83"/>
    </p:embeddedFont>
    <p:embeddedFont>
      <p:font typeface="DM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3240">
          <p15:clr>
            <a:srgbClr val="9AA0A6"/>
          </p15:clr>
        </p15:guide>
      </p15:sldGuideLst>
    </p:ext>
    <p:ext uri="GoogleSlidesCustomDataVersion2">
      <go:slidesCustomData xmlns:go="http://customooxmlschemas.google.com/" r:id="rId88" roundtripDataSignature="AMtx7mgsG8n/j+b2MZWhS5NL/42mqREj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3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DMSans-regular.fntdata"/><Relationship Id="rId83" Type="http://schemas.openxmlformats.org/officeDocument/2006/relationships/font" Target="fonts/HelveticaNeueLight-boldItalic.fntdata"/><Relationship Id="rId42" Type="http://schemas.openxmlformats.org/officeDocument/2006/relationships/slide" Target="slides/slide37.xml"/><Relationship Id="rId86" Type="http://schemas.openxmlformats.org/officeDocument/2006/relationships/font" Target="fonts/DMSans-italic.fntdata"/><Relationship Id="rId41" Type="http://schemas.openxmlformats.org/officeDocument/2006/relationships/slide" Target="slides/slide36.xml"/><Relationship Id="rId85" Type="http://schemas.openxmlformats.org/officeDocument/2006/relationships/font" Target="fonts/DMSans-bold.fntdata"/><Relationship Id="rId44" Type="http://schemas.openxmlformats.org/officeDocument/2006/relationships/slide" Target="slides/slide39.xml"/><Relationship Id="rId88" Type="http://customschemas.google.com/relationships/presentationmetadata" Target="metadata"/><Relationship Id="rId43" Type="http://schemas.openxmlformats.org/officeDocument/2006/relationships/slide" Target="slides/slide38.xml"/><Relationship Id="rId87" Type="http://schemas.openxmlformats.org/officeDocument/2006/relationships/font" Target="fonts/DMSans-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regular.fntdata"/><Relationship Id="rId82" Type="http://schemas.openxmlformats.org/officeDocument/2006/relationships/font" Target="fonts/HelveticaNeueLight-italic.fntdata"/><Relationship Id="rId81" Type="http://schemas.openxmlformats.org/officeDocument/2006/relationships/font" Target="fonts/HelveticaNeue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6.xml"/><Relationship Id="rId75" Type="http://schemas.openxmlformats.org/officeDocument/2006/relationships/font" Target="fonts/HelveticaNeue-boldItalic.fntdata"/><Relationship Id="rId30" Type="http://schemas.openxmlformats.org/officeDocument/2006/relationships/slide" Target="slides/slide25.xml"/><Relationship Id="rId74" Type="http://schemas.openxmlformats.org/officeDocument/2006/relationships/font" Target="fonts/HelveticaNeue-italic.fntdata"/><Relationship Id="rId33" Type="http://schemas.openxmlformats.org/officeDocument/2006/relationships/slide" Target="slides/slide28.xml"/><Relationship Id="rId77" Type="http://schemas.openxmlformats.org/officeDocument/2006/relationships/font" Target="fonts/UbuntuMono-bold.fntdata"/><Relationship Id="rId32" Type="http://schemas.openxmlformats.org/officeDocument/2006/relationships/slide" Target="slides/slide27.xml"/><Relationship Id="rId76" Type="http://schemas.openxmlformats.org/officeDocument/2006/relationships/font" Target="fonts/UbuntuMono-regular.fntdata"/><Relationship Id="rId35" Type="http://schemas.openxmlformats.org/officeDocument/2006/relationships/slide" Target="slides/slide30.xml"/><Relationship Id="rId79" Type="http://schemas.openxmlformats.org/officeDocument/2006/relationships/font" Target="fonts/UbuntuMono-boldItalic.fntdata"/><Relationship Id="rId34" Type="http://schemas.openxmlformats.org/officeDocument/2006/relationships/slide" Target="slides/slide29.xml"/><Relationship Id="rId78" Type="http://schemas.openxmlformats.org/officeDocument/2006/relationships/font" Target="fonts/UbuntuMono-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DMSansMedium-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DMSansMedium-italic.fntdata"/><Relationship Id="rId21" Type="http://schemas.openxmlformats.org/officeDocument/2006/relationships/slide" Target="slides/slide16.xml"/><Relationship Id="rId65" Type="http://schemas.openxmlformats.org/officeDocument/2006/relationships/font" Target="fonts/DMSansMedium-bold.fntdata"/><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font" Target="fonts/DMSansMedium-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 name="Google Shape;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highlight>
                  <a:srgbClr val="DEFC52"/>
                </a:highlight>
              </a:rPr>
              <a:t>Profe (MUY IMPORTANTE):</a:t>
            </a:r>
            <a:r>
              <a:rPr b="1" lang="es"/>
              <a:t> Hacer hincapié en que es requisito que vean el contenido pregrabado en forma previo a la clase en vivo, ya que dichas clases se focalizan en instancias de práctica a partir de lo visto. El contenido pregrabado se pone disponible una semana antes de cada clase en vivo. Asimismo, reforzar esta comunicación en cada clase en vivo. Además, utilizar el foro para recordarles que deben visualizar el contenido una vez que se pone disponible en plataforma.</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Se sugiere utilizar esta slide para aquellos casos en que se comienza a utilizar alguna herramienta en particular en alguna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 name="Google Shape;4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150">
                <a:solidFill>
                  <a:srgbClr val="1D1C1D"/>
                </a:solidFill>
                <a:highlight>
                  <a:srgbClr val="F8F8F8"/>
                </a:highlight>
              </a:rPr>
              <a:t>React Js - tiene trayecto nivelatorio y autoevaluación. Se encuentra en la plataforma, como material complementario. Esta slide sirve para redirigir a los estudiantes que lo necesiten al recurso.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150">
                <a:solidFill>
                  <a:srgbClr val="1D1C1D"/>
                </a:solidFill>
                <a:highlight>
                  <a:srgbClr val="F8F8F8"/>
                </a:highlight>
              </a:rPr>
              <a:t>Para profes/ tutores: reforzar la importancia de la práctica en programación.</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Redactar los objetivos en función de los conocimientos y habilidades a desarrollar en la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(OPCIÓN DASH)</a:t>
            </a:r>
            <a:endParaRPr>
              <a:highlight>
                <a:srgbClr val="DEFC52"/>
              </a:highlight>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Instrucciones para el Profesor: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Explica cómo crear una función que agregue elementos al DOM y muestra un ejemplo en vivo de la implementación utilizando las técnicas sugeridas.</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 para hacer un repaso de visto en el ejemplo en vivo.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 para hacer un repaso de visto en el ejemplo en vivo.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 para hacer un repaso de visto en el ejemplo en vivo.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individuales. </a:t>
            </a:r>
            <a:r>
              <a:rPr lang="es">
                <a:solidFill>
                  <a:schemeClr val="dk1"/>
                </a:solidFill>
                <a:highlight>
                  <a:srgbClr val="EA90FF"/>
                </a:highlight>
                <a:latin typeface="DM Sans"/>
                <a:ea typeface="DM Sans"/>
                <a:cs typeface="DM Sans"/>
                <a:sym typeface="DM Sans"/>
              </a:rPr>
              <a:t>Profe/tutor</a:t>
            </a:r>
            <a:r>
              <a:rPr lang="es">
                <a:solidFill>
                  <a:schemeClr val="dk1"/>
                </a:solidFill>
                <a:latin typeface="DM Sans"/>
                <a:ea typeface="DM Sans"/>
                <a:cs typeface="DM Sans"/>
                <a:sym typeface="DM Sans"/>
              </a:rPr>
              <a:t>: La duración que se sugiere para que los</a:t>
            </a:r>
            <a:r>
              <a:rPr b="1" lang="es">
                <a:solidFill>
                  <a:schemeClr val="dk1"/>
                </a:solidFill>
                <a:latin typeface="DM Sans"/>
                <a:ea typeface="DM Sans"/>
                <a:cs typeface="DM Sans"/>
                <a:sym typeface="DM Sans"/>
              </a:rPr>
              <a:t> estudiantes realicen la actividad</a:t>
            </a:r>
            <a:r>
              <a:rPr lang="es">
                <a:solidFill>
                  <a:schemeClr val="dk1"/>
                </a:solidFill>
                <a:latin typeface="DM Sans"/>
                <a:ea typeface="DM Sans"/>
                <a:cs typeface="DM Sans"/>
                <a:sym typeface="DM Sans"/>
              </a:rPr>
              <a:t> es de 20 minutos. A ellos se le suman </a:t>
            </a:r>
            <a:r>
              <a:rPr lang="es" u="sng">
                <a:solidFill>
                  <a:schemeClr val="dk1"/>
                </a:solidFill>
                <a:latin typeface="DM Sans"/>
                <a:ea typeface="DM Sans"/>
                <a:cs typeface="DM Sans"/>
                <a:sym typeface="DM Sans"/>
              </a:rPr>
              <a:t>10 </a:t>
            </a:r>
            <a:r>
              <a:rPr lang="es">
                <a:solidFill>
                  <a:schemeClr val="dk1"/>
                </a:solidFill>
                <a:latin typeface="DM Sans"/>
                <a:ea typeface="DM Sans"/>
                <a:cs typeface="DM Sans"/>
                <a:sym typeface="DM Sans"/>
              </a:rPr>
              <a:t>de </a:t>
            </a:r>
            <a:r>
              <a:rPr b="1" lang="es">
                <a:solidFill>
                  <a:schemeClr val="dk1"/>
                </a:solidFill>
                <a:latin typeface="DM Sans"/>
                <a:ea typeface="DM Sans"/>
                <a:cs typeface="DM Sans"/>
                <a:sym typeface="DM Sans"/>
              </a:rPr>
              <a:t>puesta en común</a:t>
            </a:r>
            <a:r>
              <a:rPr lang="es">
                <a:solidFill>
                  <a:schemeClr val="dk1"/>
                </a:solidFill>
                <a:latin typeface="DM Sans"/>
                <a:ea typeface="DM Sans"/>
                <a:cs typeface="DM Sans"/>
                <a:sym typeface="DM Sans"/>
              </a:rPr>
              <a:t>. Por ello, el total dedicado a la actividad completa será de aproximadamente 30</a:t>
            </a:r>
            <a:r>
              <a:rPr b="1" lang="es" u="sng">
                <a:solidFill>
                  <a:schemeClr val="dk1"/>
                </a:solidFill>
                <a:latin typeface="DM Sans"/>
                <a:ea typeface="DM Sans"/>
                <a:cs typeface="DM Sans"/>
                <a:sym typeface="DM Sans"/>
              </a:rPr>
              <a:t> minutos.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 - onboarding)  </a:t>
            </a:r>
            <a:r>
              <a:rPr lang="es">
                <a:highlight>
                  <a:srgbClr val="DEFC52"/>
                </a:highlight>
                <a:latin typeface="DM Sans"/>
                <a:ea typeface="DM Sans"/>
                <a:cs typeface="DM Sans"/>
                <a:sym typeface="DM Sans"/>
              </a:rPr>
              <a:t>Profe: </a:t>
            </a:r>
            <a:r>
              <a:rPr lang="es">
                <a:latin typeface="DM Sans"/>
                <a:ea typeface="DM Sans"/>
                <a:cs typeface="DM Sans"/>
                <a:sym typeface="DM Sans"/>
              </a:rPr>
              <a:t>Se presenta únicamente en la primera semana.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 para hacer un repaso de visto en el ejemplo en vivo.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highlight>
                  <a:srgbClr val="EA90FF"/>
                </a:highlight>
                <a:latin typeface="DM Sans"/>
                <a:ea typeface="DM Sans"/>
                <a:cs typeface="DM Sans"/>
                <a:sym typeface="DM Sans"/>
              </a:rPr>
              <a:t>(Probar si se puede hacer con Kahoot y de lo contrario que hagan preguntas activando micrófono o por chat).</a:t>
            </a:r>
            <a:endParaRPr>
              <a:highlight>
                <a:srgbClr val="EA90FF"/>
              </a:highlight>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CONOCIMIENTOS PREVIOS DE </a:t>
            </a:r>
            <a:r>
              <a:rPr b="1" i="1" lang="es">
                <a:solidFill>
                  <a:schemeClr val="dk1"/>
                </a:solidFill>
                <a:latin typeface="DM Sans"/>
                <a:ea typeface="DM Sans"/>
                <a:cs typeface="DM Sans"/>
                <a:sym typeface="DM Sans"/>
              </a:rPr>
              <a:t>(TEMA RELACIONADO)</a:t>
            </a:r>
            <a:r>
              <a:rPr b="1"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modelo para cuando hay una entrega prevista para la siguiente clase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 diapo se usa al finalizar </a:t>
            </a:r>
            <a:r>
              <a:rPr lang="es" u="sng">
                <a:solidFill>
                  <a:schemeClr val="dk1"/>
                </a:solidFill>
                <a:latin typeface="DM Sans"/>
                <a:ea typeface="DM Sans"/>
                <a:cs typeface="DM Sans"/>
                <a:sym typeface="DM Sans"/>
              </a:rPr>
              <a:t>todo el curso</a:t>
            </a:r>
            <a:r>
              <a:rPr lang="es">
                <a:solidFill>
                  <a:schemeClr val="dk1"/>
                </a:solidFill>
                <a:latin typeface="DM Sans"/>
                <a:ea typeface="DM Sans"/>
                <a:cs typeface="DM Sans"/>
                <a:sym typeface="DM Sans"/>
              </a:rPr>
              <a:t>. Antes no.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 - onboarding)</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 - onboarding)</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 - onboarding)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6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35" name="Shape 35"/>
        <p:cNvGrpSpPr/>
        <p:nvPr/>
      </p:nvGrpSpPr>
      <p:grpSpPr>
        <a:xfrm>
          <a:off x="0" y="0"/>
          <a:ext cx="0" cy="0"/>
          <a:chOff x="0" y="0"/>
          <a:chExt cx="0" cy="0"/>
        </a:xfrm>
      </p:grpSpPr>
      <p:pic>
        <p:nvPicPr>
          <p:cNvPr id="36" name="Google Shape;36;p71" title="logo coderhouse"/>
          <p:cNvPicPr preferRelativeResize="0"/>
          <p:nvPr/>
        </p:nvPicPr>
        <p:blipFill rotWithShape="1">
          <a:blip r:embed="rId2">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6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6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6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9" name="Google Shape;19;p64"/>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6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6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7" name="Shape 27"/>
        <p:cNvGrpSpPr/>
        <p:nvPr/>
      </p:nvGrpSpPr>
      <p:grpSpPr>
        <a:xfrm>
          <a:off x="0" y="0"/>
          <a:ext cx="0" cy="0"/>
          <a:chOff x="0" y="0"/>
          <a:chExt cx="0" cy="0"/>
        </a:xfrm>
      </p:grpSpPr>
      <p:sp>
        <p:nvSpPr>
          <p:cNvPr id="28" name="Google Shape;28;p6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 name="Google Shape;29;p6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0" name="Google Shape;30;p6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5.jp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unruffled-hermann-20d922.netlify.app/" TargetMode="External"/><Relationship Id="rId4" Type="http://schemas.openxmlformats.org/officeDocument/2006/relationships/hyperlink" Target="https://refugio-tiendadeco-marceloluismoreno.netlify.app/" TargetMode="External"/><Relationship Id="rId5" Type="http://schemas.openxmlformats.org/officeDocument/2006/relationships/hyperlink" Target="https://cocky-bose-3d69f9.netlify.app/" TargetMode="External"/><Relationship Id="rId6" Type="http://schemas.openxmlformats.org/officeDocument/2006/relationships/image" Target="../media/image51.gif"/><Relationship Id="rId7"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4.jp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hyperlink" Target="https://view.genial.ly/649881b0f011a5001940483d/presentation-nivelacion-react-js-or-flex" TargetMode="External"/><Relationship Id="rId5" Type="http://schemas.openxmlformats.org/officeDocument/2006/relationships/hyperlink" Target="https://view.genial.ly/6498c3873397b900127bfbf2/interactive-content-basic-digital-quiz" TargetMode="External"/><Relationship Id="rId6" Type="http://schemas.openxmlformats.org/officeDocument/2006/relationships/hyperlink" Target="https://drive.google.com/file/d/1cwqUce_nK0c2luYk5aL6QhHQhzYaLbKL/view?usp=drive_link" TargetMode="External"/><Relationship Id="rId7" Type="http://schemas.openxmlformats.org/officeDocument/2006/relationships/hyperlink" Target="https://view.genial.ly/64a0b1c5ca632c0018ba1cc2/presentation-copia-hoja-de-ruta-template" TargetMode="External"/><Relationship Id="rId8" Type="http://schemas.openxmlformats.org/officeDocument/2006/relationships/hyperlink" Target="https://docs.google.com/document/d/1gHPy65-RcmzJDKeRnqqtt5inejHPZdEohQSP6s1UFxM/edit?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hyperlink" Target="https://docs.google.com/presentation/d/1QPPbESR68PrQwlPRNlR9brRPZ-0K8sLJWvPsvfLoix8/edit?usp=drive_link" TargetMode="External"/><Relationship Id="rId5" Type="http://schemas.openxmlformats.org/officeDocument/2006/relationships/hyperlink" Target="https://docs.google.com/presentation/d/1zLMA59gR8L4KBFhDO6glR4mMF4ISEY6vITjPFcADHm8/edit?usp=drive_link" TargetMode="External"/><Relationship Id="rId6" Type="http://schemas.openxmlformats.org/officeDocument/2006/relationships/hyperlink" Target="https://docs.google.com/presentation/d/1SCsH2tari1yC4kmw77YSi1iuQU-pkACvEROH0trNUkA/edit?usp=drive_lin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rive.google.com/drive/folders/1sFb9F0Tc5ihhabtDIIqQX8x89Uon9jCQ?usp=drive_link" TargetMode="External"/><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41.png"/><Relationship Id="rId5" Type="http://schemas.openxmlformats.org/officeDocument/2006/relationships/hyperlink" Target="http://drive.google.com/file/d/1slV9A8krQZJRE0Aa64QQZS2cZOOPNmuA/view" TargetMode="External"/><Relationship Id="rId6"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hyperlink" Target="https://stackblitz.com/edit/web-platform-35fzni?file=index.html" TargetMode="External"/><Relationship Id="rId5" Type="http://schemas.openxmlformats.org/officeDocument/2006/relationships/hyperlink" Target="https://es.react.dev/learn/installation#try-react-locall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hyperlink" Target="https://create-react-app.dev/" TargetMode="External"/><Relationship Id="rId4" Type="http://schemas.openxmlformats.org/officeDocument/2006/relationships/hyperlink" Target="https://nodejs.org/en/" TargetMode="External"/><Relationship Id="rId5" Type="http://schemas.openxmlformats.org/officeDocument/2006/relationships/hyperlink" Target="https://nodejs.org/e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4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7.png"/><Relationship Id="rId5" Type="http://schemas.openxmlformats.org/officeDocument/2006/relationships/hyperlink" Target="https://create-react-app.dev/"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4.jp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7.png"/><Relationship Id="rId4" Type="http://schemas.openxmlformats.org/officeDocument/2006/relationships/hyperlink" Target="https://vitejs.dev/"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hyperlink" Target="http://www.w3schools.com/html" TargetMode="External"/><Relationship Id="rId9" Type="http://schemas.openxmlformats.org/officeDocument/2006/relationships/hyperlink" Target="https://reactjs.org/docs/hello-world.html" TargetMode="External"/><Relationship Id="rId5" Type="http://schemas.openxmlformats.org/officeDocument/2006/relationships/hyperlink" Target="http://www.w3schools.com/css" TargetMode="External"/><Relationship Id="rId6" Type="http://schemas.openxmlformats.org/officeDocument/2006/relationships/hyperlink" Target="https://developer.mozilla.org/es/docs/Tools/Page_Inspector" TargetMode="External"/><Relationship Id="rId7" Type="http://schemas.openxmlformats.org/officeDocument/2006/relationships/hyperlink" Target="https://developer.mozilla.org/es/docs/Web/API" TargetMode="External"/><Relationship Id="rId8" Type="http://schemas.openxmlformats.org/officeDocument/2006/relationships/hyperlink" Target="https://reactjs.org/tutorial/tutorial.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9.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3" name="Google Shape;43;p1"/>
          <p:cNvSpPr txBox="1"/>
          <p:nvPr/>
        </p:nvSpPr>
        <p:spPr>
          <a:xfrm>
            <a:off x="3493675" y="2541075"/>
            <a:ext cx="2389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4" name="Google Shape;44;p1"/>
          <p:cNvSpPr/>
          <p:nvPr/>
        </p:nvSpPr>
        <p:spPr>
          <a:xfrm>
            <a:off x="3293875" y="2844525"/>
            <a:ext cx="199800" cy="1998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 name="Google Shape;45;p1"/>
          <p:cNvPicPr preferRelativeResize="0"/>
          <p:nvPr/>
        </p:nvPicPr>
        <p:blipFill rotWithShape="1">
          <a:blip r:embed="rId3">
            <a:alphaModFix/>
          </a:blip>
          <a:srcRect b="0" l="0" r="0" t="0"/>
          <a:stretch/>
        </p:blipFill>
        <p:spPr>
          <a:xfrm>
            <a:off x="2605100" y="3654844"/>
            <a:ext cx="3933794" cy="162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0"/>
          <p:cNvSpPr txBox="1"/>
          <p:nvPr/>
        </p:nvSpPr>
        <p:spPr>
          <a:xfrm>
            <a:off x="1461300" y="1953000"/>
            <a:ext cx="6221400" cy="711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Metodología</a:t>
            </a:r>
            <a:endParaRPr b="1" i="0" sz="38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nvSpPr>
        <p:spPr>
          <a:xfrm>
            <a:off x="628175" y="1986000"/>
            <a:ext cx="3777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33" name="Google Shape;133;p11"/>
          <p:cNvSpPr txBox="1"/>
          <p:nvPr/>
        </p:nvSpPr>
        <p:spPr>
          <a:xfrm>
            <a:off x="1222510" y="1410963"/>
            <a:ext cx="226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Material asincrónico</a:t>
            </a:r>
            <a:endParaRPr b="1" i="0" sz="1400" u="none" cap="none" strike="noStrike">
              <a:solidFill>
                <a:srgbClr val="000000"/>
              </a:solidFill>
              <a:latin typeface="DM Sans"/>
              <a:ea typeface="DM Sans"/>
              <a:cs typeface="DM Sans"/>
              <a:sym typeface="DM Sans"/>
            </a:endParaRPr>
          </a:p>
        </p:txBody>
      </p:sp>
      <p:sp>
        <p:nvSpPr>
          <p:cNvPr id="134" name="Google Shape;134;p11"/>
          <p:cNvSpPr txBox="1"/>
          <p:nvPr/>
        </p:nvSpPr>
        <p:spPr>
          <a:xfrm>
            <a:off x="571025" y="1986000"/>
            <a:ext cx="3891900" cy="15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50"/>
              <a:buFont typeface="Arial"/>
              <a:buNone/>
            </a:pPr>
            <a:r>
              <a:rPr b="0" i="0" lang="es" sz="1250" u="none" cap="none" strike="noStrike">
                <a:solidFill>
                  <a:schemeClr val="dk1"/>
                </a:solidFill>
                <a:latin typeface="DM Sans"/>
                <a:ea typeface="DM Sans"/>
                <a:cs typeface="DM Sans"/>
                <a:sym typeface="DM Sans"/>
              </a:rPr>
              <a:t>Cada semana encontrarás disponible en la plataforma </a:t>
            </a:r>
            <a:r>
              <a:rPr b="1" i="0" lang="es" sz="1250" u="none" cap="none" strike="noStrike">
                <a:solidFill>
                  <a:schemeClr val="dk1"/>
                </a:solidFill>
                <a:latin typeface="DM Sans"/>
                <a:ea typeface="DM Sans"/>
                <a:cs typeface="DM Sans"/>
                <a:sym typeface="DM Sans"/>
              </a:rPr>
              <a:t>contenido asincrónico divido en unidades temáticas. Cada una tendrá contenido </a:t>
            </a:r>
            <a:r>
              <a:rPr b="0" i="0" lang="es" sz="1250" u="none" cap="none" strike="noStrike">
                <a:solidFill>
                  <a:schemeClr val="dk1"/>
                </a:solidFill>
                <a:latin typeface="DM Sans"/>
                <a:ea typeface="DM Sans"/>
                <a:cs typeface="DM Sans"/>
                <a:sym typeface="DM Sans"/>
              </a:rPr>
              <a:t>en </a:t>
            </a:r>
            <a:r>
              <a:rPr b="1" i="0" lang="es" sz="1250" u="none" cap="none" strike="noStrike">
                <a:solidFill>
                  <a:schemeClr val="dk1"/>
                </a:solidFill>
                <a:latin typeface="DM Sans"/>
                <a:ea typeface="DM Sans"/>
                <a:cs typeface="DM Sans"/>
                <a:sym typeface="DM Sans"/>
              </a:rPr>
              <a:t>formato audiovisual</a:t>
            </a:r>
            <a:r>
              <a:rPr b="0" i="0" lang="es" sz="1250" u="none" cap="none" strike="noStrike">
                <a:solidFill>
                  <a:schemeClr val="dk1"/>
                </a:solidFill>
                <a:latin typeface="DM Sans"/>
                <a:ea typeface="DM Sans"/>
                <a:cs typeface="DM Sans"/>
                <a:sym typeface="DM Sans"/>
              </a:rPr>
              <a:t> (videos, textos, imágenes, tutoriales, podcast, etc). </a:t>
            </a:r>
            <a:r>
              <a:rPr b="1" i="0" lang="es" sz="1250" u="none" cap="none" strike="noStrike">
                <a:solidFill>
                  <a:schemeClr val="dk1"/>
                </a:solidFill>
                <a:highlight>
                  <a:schemeClr val="accent6"/>
                </a:highlight>
                <a:latin typeface="DM Sans"/>
                <a:ea typeface="DM Sans"/>
                <a:cs typeface="DM Sans"/>
                <a:sym typeface="DM Sans"/>
              </a:rPr>
              <a:t>Es requisito que veas este material en forma previa a cada clase en vivo 🙌</a:t>
            </a:r>
            <a:endParaRPr b="0" i="0" sz="1250" u="none" cap="none" strike="noStrike">
              <a:solidFill>
                <a:schemeClr val="dk1"/>
              </a:solidFill>
              <a:latin typeface="DM Sans"/>
              <a:ea typeface="DM Sans"/>
              <a:cs typeface="DM Sans"/>
              <a:sym typeface="DM Sans"/>
            </a:endParaRPr>
          </a:p>
        </p:txBody>
      </p:sp>
      <p:sp>
        <p:nvSpPr>
          <p:cNvPr id="135" name="Google Shape;135;p11"/>
          <p:cNvSpPr txBox="1"/>
          <p:nvPr/>
        </p:nvSpPr>
        <p:spPr>
          <a:xfrm>
            <a:off x="5357524" y="1403550"/>
            <a:ext cx="238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Clases en vivo</a:t>
            </a:r>
            <a:endParaRPr b="1" i="0" sz="1400" u="none" cap="none" strike="noStrike">
              <a:solidFill>
                <a:srgbClr val="000000"/>
              </a:solidFill>
              <a:latin typeface="DM Sans"/>
              <a:ea typeface="DM Sans"/>
              <a:cs typeface="DM Sans"/>
              <a:sym typeface="DM Sans"/>
            </a:endParaRPr>
          </a:p>
        </p:txBody>
      </p:sp>
      <p:sp>
        <p:nvSpPr>
          <p:cNvPr id="136" name="Google Shape;136;p11"/>
          <p:cNvSpPr txBox="1"/>
          <p:nvPr/>
        </p:nvSpPr>
        <p:spPr>
          <a:xfrm>
            <a:off x="4795375" y="1840200"/>
            <a:ext cx="3777600" cy="114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50"/>
              <a:buFont typeface="Arial"/>
              <a:buNone/>
            </a:pPr>
            <a:r>
              <a:rPr b="0" i="0" lang="es" sz="1250" u="none" cap="none" strike="noStrike">
                <a:solidFill>
                  <a:schemeClr val="dk1"/>
                </a:solidFill>
                <a:latin typeface="DM Sans"/>
                <a:ea typeface="DM Sans"/>
                <a:cs typeface="DM Sans"/>
                <a:sym typeface="DM Sans"/>
              </a:rPr>
              <a:t>Cada semana deberás asistir a una clase en vivo de dos horas. El objetivo es poner en práctica y profundizar sobre el Contenido Pregrabado.</a:t>
            </a:r>
            <a:r>
              <a:rPr b="1" i="0" lang="es" sz="1250" u="none" cap="none" strike="noStrike">
                <a:solidFill>
                  <a:schemeClr val="dk1"/>
                </a:solidFill>
                <a:latin typeface="DM Sans"/>
                <a:ea typeface="DM Sans"/>
                <a:cs typeface="DM Sans"/>
                <a:sym typeface="DM Sans"/>
              </a:rPr>
              <a:t> E</a:t>
            </a:r>
            <a:r>
              <a:rPr b="1" i="0" lang="es" sz="1250" u="none" cap="none" strike="noStrike">
                <a:solidFill>
                  <a:schemeClr val="dk1"/>
                </a:solidFill>
                <a:highlight>
                  <a:srgbClr val="EAFF6A"/>
                </a:highlight>
                <a:latin typeface="DM Sans"/>
                <a:ea typeface="DM Sans"/>
                <a:cs typeface="DM Sans"/>
                <a:sym typeface="DM Sans"/>
              </a:rPr>
              <a:t>stá orientada a ejemplos en vivo, actividades colaborativas y prácticas.</a:t>
            </a:r>
            <a:endParaRPr b="1" i="0" sz="1250" u="none" cap="none" strike="noStrike">
              <a:solidFill>
                <a:schemeClr val="dk1"/>
              </a:solidFill>
              <a:highlight>
                <a:srgbClr val="EAFF6A"/>
              </a:highlight>
              <a:latin typeface="DM Sans"/>
              <a:ea typeface="DM Sans"/>
              <a:cs typeface="DM Sans"/>
              <a:sym typeface="DM Sans"/>
            </a:endParaRPr>
          </a:p>
        </p:txBody>
      </p:sp>
      <p:sp>
        <p:nvSpPr>
          <p:cNvPr id="137" name="Google Shape;137;p11"/>
          <p:cNvSpPr txBox="1"/>
          <p:nvPr/>
        </p:nvSpPr>
        <p:spPr>
          <a:xfrm>
            <a:off x="4799750" y="4712600"/>
            <a:ext cx="40719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grpSp>
        <p:nvGrpSpPr>
          <p:cNvPr id="138" name="Google Shape;138;p11"/>
          <p:cNvGrpSpPr/>
          <p:nvPr/>
        </p:nvGrpSpPr>
        <p:grpSpPr>
          <a:xfrm>
            <a:off x="660358" y="1395534"/>
            <a:ext cx="431100" cy="431100"/>
            <a:chOff x="664733" y="656834"/>
            <a:chExt cx="431100" cy="431100"/>
          </a:xfrm>
        </p:grpSpPr>
        <p:sp>
          <p:nvSpPr>
            <p:cNvPr id="139" name="Google Shape;139;p11"/>
            <p:cNvSpPr/>
            <p:nvPr/>
          </p:nvSpPr>
          <p:spPr>
            <a:xfrm>
              <a:off x="664733" y="6568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11"/>
            <p:cNvPicPr preferRelativeResize="0"/>
            <p:nvPr/>
          </p:nvPicPr>
          <p:blipFill rotWithShape="1">
            <a:blip r:embed="rId3">
              <a:alphaModFix/>
            </a:blip>
            <a:srcRect b="0" l="0" r="0" t="0"/>
            <a:stretch/>
          </p:blipFill>
          <p:spPr>
            <a:xfrm>
              <a:off x="718750" y="710875"/>
              <a:ext cx="323050" cy="323050"/>
            </a:xfrm>
            <a:prstGeom prst="rect">
              <a:avLst/>
            </a:prstGeom>
            <a:noFill/>
            <a:ln>
              <a:noFill/>
            </a:ln>
          </p:spPr>
        </p:pic>
      </p:grpSp>
      <p:grpSp>
        <p:nvGrpSpPr>
          <p:cNvPr id="141" name="Google Shape;141;p11"/>
          <p:cNvGrpSpPr/>
          <p:nvPr/>
        </p:nvGrpSpPr>
        <p:grpSpPr>
          <a:xfrm>
            <a:off x="4805508" y="1377609"/>
            <a:ext cx="431100" cy="431100"/>
            <a:chOff x="674858" y="2943959"/>
            <a:chExt cx="431100" cy="431100"/>
          </a:xfrm>
        </p:grpSpPr>
        <p:sp>
          <p:nvSpPr>
            <p:cNvPr id="142" name="Google Shape;142;p11"/>
            <p:cNvSpPr/>
            <p:nvPr/>
          </p:nvSpPr>
          <p:spPr>
            <a:xfrm>
              <a:off x="674858" y="2943959"/>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p11"/>
            <p:cNvPicPr preferRelativeResize="0"/>
            <p:nvPr/>
          </p:nvPicPr>
          <p:blipFill rotWithShape="1">
            <a:blip r:embed="rId4">
              <a:alphaModFix/>
            </a:blip>
            <a:srcRect b="0" l="0" r="0" t="0"/>
            <a:stretch/>
          </p:blipFill>
          <p:spPr>
            <a:xfrm>
              <a:off x="728875" y="3008475"/>
              <a:ext cx="323050" cy="3230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2"/>
          <p:cNvSpPr txBox="1"/>
          <p:nvPr/>
        </p:nvSpPr>
        <p:spPr>
          <a:xfrm>
            <a:off x="1113900" y="2216250"/>
            <a:ext cx="6916200" cy="711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Preentregas y Proyecto Final</a:t>
            </a:r>
            <a:endParaRPr b="1" i="0" sz="38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3"/>
          <p:cNvSpPr/>
          <p:nvPr/>
        </p:nvSpPr>
        <p:spPr>
          <a:xfrm>
            <a:off x="588525" y="686550"/>
            <a:ext cx="150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3"/>
          <p:cNvSpPr txBox="1"/>
          <p:nvPr/>
        </p:nvSpPr>
        <p:spPr>
          <a:xfrm>
            <a:off x="588525" y="484650"/>
            <a:ext cx="1602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PREENTREGAS</a:t>
            </a:r>
            <a:endParaRPr b="0" i="0" sz="1400" u="none" cap="none" strike="noStrike">
              <a:solidFill>
                <a:srgbClr val="000000"/>
              </a:solidFill>
              <a:latin typeface="DM Sans"/>
              <a:ea typeface="DM Sans"/>
              <a:cs typeface="DM Sans"/>
              <a:sym typeface="DM Sans"/>
            </a:endParaRPr>
          </a:p>
        </p:txBody>
      </p:sp>
      <p:sp>
        <p:nvSpPr>
          <p:cNvPr id="155" name="Google Shape;155;p13"/>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son?</a:t>
            </a:r>
            <a:endParaRPr b="1" i="0" sz="4000" u="none" cap="none" strike="noStrike">
              <a:solidFill>
                <a:schemeClr val="dk1"/>
              </a:solidFill>
              <a:latin typeface="DM Sans"/>
              <a:ea typeface="DM Sans"/>
              <a:cs typeface="DM Sans"/>
              <a:sym typeface="DM Sans"/>
            </a:endParaRPr>
          </a:p>
        </p:txBody>
      </p:sp>
      <p:sp>
        <p:nvSpPr>
          <p:cNvPr id="156" name="Google Shape;156;p13"/>
          <p:cNvSpPr txBox="1"/>
          <p:nvPr/>
        </p:nvSpPr>
        <p:spPr>
          <a:xfrm>
            <a:off x="402525" y="2584250"/>
            <a:ext cx="40128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500"/>
              <a:buFont typeface="Arial"/>
              <a:buNone/>
            </a:pPr>
            <a:r>
              <a:rPr b="0" i="0" lang="es" sz="1350" u="none" cap="none" strike="noStrike">
                <a:solidFill>
                  <a:schemeClr val="dk1"/>
                </a:solidFill>
                <a:latin typeface="DM Sans"/>
                <a:ea typeface="DM Sans"/>
                <a:cs typeface="DM Sans"/>
                <a:sym typeface="DM Sans"/>
              </a:rPr>
              <a:t>Actividades que les permitirán avanzar en el desarrollo del proyecto final. Deberán ser subidas a la plataforma hasta 7 días luego de la clase para ser corregidas por tu profesor/a.</a:t>
            </a:r>
            <a:endParaRPr b="0" i="0" sz="1350" u="none" cap="none" strike="noStrike">
              <a:solidFill>
                <a:srgbClr val="000000"/>
              </a:solidFill>
              <a:latin typeface="DM Sans"/>
              <a:ea typeface="DM Sans"/>
              <a:cs typeface="DM Sans"/>
              <a:sym typeface="DM Sans"/>
            </a:endParaRPr>
          </a:p>
        </p:txBody>
      </p:sp>
      <p:sp>
        <p:nvSpPr>
          <p:cNvPr id="157" name="Google Shape;157;p13"/>
          <p:cNvSpPr txBox="1"/>
          <p:nvPr/>
        </p:nvSpPr>
        <p:spPr>
          <a:xfrm>
            <a:off x="1025750" y="2106775"/>
            <a:ext cx="28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Preentregas</a:t>
            </a:r>
            <a:endParaRPr b="1" i="0" sz="1400" u="none" cap="none" strike="noStrike">
              <a:solidFill>
                <a:srgbClr val="000000"/>
              </a:solidFill>
              <a:latin typeface="DM Sans"/>
              <a:ea typeface="DM Sans"/>
              <a:cs typeface="DM Sans"/>
              <a:sym typeface="DM Sans"/>
            </a:endParaRPr>
          </a:p>
        </p:txBody>
      </p:sp>
      <p:grpSp>
        <p:nvGrpSpPr>
          <p:cNvPr id="158" name="Google Shape;158;p13"/>
          <p:cNvGrpSpPr/>
          <p:nvPr/>
        </p:nvGrpSpPr>
        <p:grpSpPr>
          <a:xfrm>
            <a:off x="475501" y="2102586"/>
            <a:ext cx="401518" cy="401518"/>
            <a:chOff x="3137108" y="2467173"/>
            <a:chExt cx="738900" cy="738900"/>
          </a:xfrm>
        </p:grpSpPr>
        <p:sp>
          <p:nvSpPr>
            <p:cNvPr id="159" name="Google Shape;159;p1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3"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Proyecto final</a:t>
            </a:r>
            <a:endParaRPr b="1" i="0" sz="4000" u="none" cap="none" strike="noStrike">
              <a:solidFill>
                <a:schemeClr val="dk1"/>
              </a:solidFill>
              <a:latin typeface="DM Sans"/>
              <a:ea typeface="DM Sans"/>
              <a:cs typeface="DM Sans"/>
              <a:sym typeface="DM Sans"/>
            </a:endParaRPr>
          </a:p>
        </p:txBody>
      </p:sp>
      <p:sp>
        <p:nvSpPr>
          <p:cNvPr id="166" name="Google Shape;166;p14"/>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 Proyecto final se construye a partir de </a:t>
            </a:r>
            <a:r>
              <a:rPr b="1" i="0" lang="es" sz="1350" u="none" cap="none" strike="noStrike">
                <a:solidFill>
                  <a:srgbClr val="000000"/>
                </a:solidFill>
                <a:highlight>
                  <a:srgbClr val="EAFF6A"/>
                </a:highlight>
                <a:latin typeface="DM Sans"/>
                <a:ea typeface="DM Sans"/>
                <a:cs typeface="DM Sans"/>
                <a:sym typeface="DM Sans"/>
              </a:rPr>
              <a:t>las preentregas.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 objetivo es que cada estudiante pueda utilizar su Proyecto final como parte de su portfolio personal.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67" name="Google Shape;167;p14"/>
          <p:cNvSpPr txBox="1"/>
          <p:nvPr/>
        </p:nvSpPr>
        <p:spPr>
          <a:xfrm>
            <a:off x="4527575" y="1908175"/>
            <a:ext cx="4140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Proyecto Final se debe subir a la plataforma la </a:t>
            </a:r>
            <a:r>
              <a:rPr b="0" i="0" lang="es" sz="1350" u="sng" cap="none" strike="noStrike">
                <a:solidFill>
                  <a:srgbClr val="000000"/>
                </a:solidFill>
                <a:latin typeface="DM Sans"/>
                <a:ea typeface="DM Sans"/>
                <a:cs typeface="DM Sans"/>
                <a:sym typeface="DM Sans"/>
              </a:rPr>
              <a:t> última clase</a:t>
            </a:r>
            <a:r>
              <a:rPr b="0" i="0" lang="es" sz="1350" u="none" cap="none" strike="noStrike">
                <a:solidFill>
                  <a:srgbClr val="000000"/>
                </a:solidFill>
                <a:latin typeface="DM Sans"/>
                <a:ea typeface="DM Sans"/>
                <a:cs typeface="DM Sans"/>
                <a:sym typeface="DM Sans"/>
              </a:rPr>
              <a:t> del curso. En caso de no hacerlo </a:t>
            </a:r>
            <a:r>
              <a:rPr b="1" i="0" lang="es" sz="1350" u="none" cap="none" strike="noStrike">
                <a:solidFill>
                  <a:srgbClr val="000000"/>
                </a:solidFill>
                <a:latin typeface="DM Sans"/>
                <a:ea typeface="DM Sans"/>
                <a:cs typeface="DM Sans"/>
                <a:sym typeface="DM Sans"/>
              </a:rPr>
              <a:t>tendrás 10 días </a:t>
            </a:r>
            <a:r>
              <a:rPr b="0" i="0" lang="es" sz="1350" u="none" cap="none" strike="noStrike">
                <a:solidFill>
                  <a:srgbClr val="000000"/>
                </a:solidFill>
                <a:latin typeface="DM Sans"/>
                <a:ea typeface="DM Sans"/>
                <a:cs typeface="DM Sans"/>
                <a:sym typeface="DM Sans"/>
              </a:rPr>
              <a:t>a partir de la finalización del curso para cargarlo en la plataforma. Pasados esos días, el botón de entrega se inhabilitará.</a:t>
            </a:r>
            <a:endParaRPr b="0" i="0" sz="1350" u="none" cap="none" strike="noStrike">
              <a:solidFill>
                <a:srgbClr val="000000"/>
              </a:solidFill>
              <a:latin typeface="DM Sans"/>
              <a:ea typeface="DM Sans"/>
              <a:cs typeface="DM Sans"/>
              <a:sym typeface="DM Sans"/>
            </a:endParaRPr>
          </a:p>
        </p:txBody>
      </p:sp>
      <p:sp>
        <p:nvSpPr>
          <p:cNvPr id="168" name="Google Shape;168;p14"/>
          <p:cNvSpPr/>
          <p:nvPr/>
        </p:nvSpPr>
        <p:spPr>
          <a:xfrm>
            <a:off x="588525" y="686550"/>
            <a:ext cx="1831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4"/>
          <p:cNvSpPr txBox="1"/>
          <p:nvPr/>
        </p:nvSpPr>
        <p:spPr>
          <a:xfrm>
            <a:off x="588525" y="484650"/>
            <a:ext cx="1831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p:nvPr/>
        </p:nvSpPr>
        <p:spPr>
          <a:xfrm>
            <a:off x="515502" y="2441858"/>
            <a:ext cx="7524000" cy="472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sp>
        <p:nvSpPr>
          <p:cNvPr id="176" name="Google Shape;176;p15"/>
          <p:cNvSpPr/>
          <p:nvPr/>
        </p:nvSpPr>
        <p:spPr>
          <a:xfrm>
            <a:off x="539288" y="1556887"/>
            <a:ext cx="17760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txBox="1"/>
          <p:nvPr/>
        </p:nvSpPr>
        <p:spPr>
          <a:xfrm>
            <a:off x="547329" y="1521213"/>
            <a:ext cx="18102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Entrega</a:t>
            </a:r>
            <a:endParaRPr b="1" i="0" sz="1400" u="none" cap="none" strike="noStrike">
              <a:solidFill>
                <a:srgbClr val="000000"/>
              </a:solidFill>
              <a:latin typeface="DM Sans"/>
              <a:ea typeface="DM Sans"/>
              <a:cs typeface="DM Sans"/>
              <a:sym typeface="DM Sans"/>
            </a:endParaRPr>
          </a:p>
        </p:txBody>
      </p:sp>
      <p:sp>
        <p:nvSpPr>
          <p:cNvPr id="178" name="Google Shape;178;p15"/>
          <p:cNvSpPr txBox="1"/>
          <p:nvPr/>
        </p:nvSpPr>
        <p:spPr>
          <a:xfrm>
            <a:off x="513549" y="2017360"/>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1° preentrega</a:t>
            </a:r>
            <a:endParaRPr b="0" i="0" sz="1200" u="none" cap="none" strike="noStrike">
              <a:solidFill>
                <a:srgbClr val="000000"/>
              </a:solidFill>
              <a:latin typeface="DM Sans"/>
              <a:ea typeface="DM Sans"/>
              <a:cs typeface="DM Sans"/>
              <a:sym typeface="DM Sans"/>
            </a:endParaRPr>
          </a:p>
        </p:txBody>
      </p:sp>
      <p:sp>
        <p:nvSpPr>
          <p:cNvPr id="179" name="Google Shape;179;p15"/>
          <p:cNvSpPr/>
          <p:nvPr/>
        </p:nvSpPr>
        <p:spPr>
          <a:xfrm>
            <a:off x="2489650" y="1556887"/>
            <a:ext cx="35745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txBox="1"/>
          <p:nvPr/>
        </p:nvSpPr>
        <p:spPr>
          <a:xfrm>
            <a:off x="2336432" y="1521200"/>
            <a:ext cx="38559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Nombre</a:t>
            </a:r>
            <a:endParaRPr b="1" i="0" sz="1400" u="none" cap="none" strike="noStrike">
              <a:solidFill>
                <a:srgbClr val="000000"/>
              </a:solidFill>
              <a:latin typeface="DM Sans"/>
              <a:ea typeface="DM Sans"/>
              <a:cs typeface="DM Sans"/>
              <a:sym typeface="DM Sans"/>
            </a:endParaRPr>
          </a:p>
        </p:txBody>
      </p:sp>
      <p:sp>
        <p:nvSpPr>
          <p:cNvPr id="181" name="Google Shape;181;p15"/>
          <p:cNvSpPr/>
          <p:nvPr/>
        </p:nvSpPr>
        <p:spPr>
          <a:xfrm>
            <a:off x="6255898" y="1556887"/>
            <a:ext cx="17760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txBox="1"/>
          <p:nvPr/>
        </p:nvSpPr>
        <p:spPr>
          <a:xfrm>
            <a:off x="6213390" y="1521213"/>
            <a:ext cx="18102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Fecha</a:t>
            </a:r>
            <a:endParaRPr b="1" i="0" sz="1400" u="none" cap="none" strike="noStrike">
              <a:solidFill>
                <a:srgbClr val="000000"/>
              </a:solidFill>
              <a:latin typeface="DM Sans"/>
              <a:ea typeface="DM Sans"/>
              <a:cs typeface="DM Sans"/>
              <a:sym typeface="DM Sans"/>
            </a:endParaRPr>
          </a:p>
        </p:txBody>
      </p:sp>
      <p:sp>
        <p:nvSpPr>
          <p:cNvPr id="183" name="Google Shape;183;p15"/>
          <p:cNvSpPr txBox="1"/>
          <p:nvPr/>
        </p:nvSpPr>
        <p:spPr>
          <a:xfrm>
            <a:off x="6301489" y="2017360"/>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Unidad 2</a:t>
            </a:r>
            <a:endParaRPr b="0" i="0" sz="1200" u="none" cap="none" strike="noStrike">
              <a:solidFill>
                <a:srgbClr val="000000"/>
              </a:solidFill>
              <a:latin typeface="DM Sans"/>
              <a:ea typeface="DM Sans"/>
              <a:cs typeface="DM Sans"/>
              <a:sym typeface="DM Sans"/>
            </a:endParaRPr>
          </a:p>
        </p:txBody>
      </p:sp>
      <p:sp>
        <p:nvSpPr>
          <p:cNvPr id="184" name="Google Shape;184;p15"/>
          <p:cNvSpPr txBox="1"/>
          <p:nvPr/>
        </p:nvSpPr>
        <p:spPr>
          <a:xfrm>
            <a:off x="513561" y="2494307"/>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2° preentrega</a:t>
            </a:r>
            <a:endParaRPr b="0" i="0" sz="1200" u="none" cap="none" strike="noStrike">
              <a:solidFill>
                <a:srgbClr val="000000"/>
              </a:solidFill>
              <a:latin typeface="DM Sans"/>
              <a:ea typeface="DM Sans"/>
              <a:cs typeface="DM Sans"/>
              <a:sym typeface="DM Sans"/>
            </a:endParaRPr>
          </a:p>
        </p:txBody>
      </p:sp>
      <p:sp>
        <p:nvSpPr>
          <p:cNvPr id="185" name="Google Shape;185;p15"/>
          <p:cNvSpPr txBox="1"/>
          <p:nvPr/>
        </p:nvSpPr>
        <p:spPr>
          <a:xfrm>
            <a:off x="6301501" y="2494307"/>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Unidad 5</a:t>
            </a:r>
            <a:endParaRPr b="0" i="0" sz="1200" u="none" cap="none" strike="noStrike">
              <a:solidFill>
                <a:srgbClr val="000000"/>
              </a:solidFill>
              <a:latin typeface="DM Sans"/>
              <a:ea typeface="DM Sans"/>
              <a:cs typeface="DM Sans"/>
              <a:sym typeface="DM Sans"/>
            </a:endParaRPr>
          </a:p>
        </p:txBody>
      </p:sp>
      <p:sp>
        <p:nvSpPr>
          <p:cNvPr id="186" name="Google Shape;186;p15"/>
          <p:cNvSpPr txBox="1"/>
          <p:nvPr/>
        </p:nvSpPr>
        <p:spPr>
          <a:xfrm>
            <a:off x="513561" y="2971255"/>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Proyecto Final</a:t>
            </a:r>
            <a:endParaRPr b="0" i="0" sz="1200" u="none" cap="none" strike="noStrike">
              <a:solidFill>
                <a:srgbClr val="000000"/>
              </a:solidFill>
              <a:latin typeface="DM Sans"/>
              <a:ea typeface="DM Sans"/>
              <a:cs typeface="DM Sans"/>
              <a:sym typeface="DM Sans"/>
            </a:endParaRPr>
          </a:p>
        </p:txBody>
      </p:sp>
      <p:sp>
        <p:nvSpPr>
          <p:cNvPr id="187" name="Google Shape;187;p15"/>
          <p:cNvSpPr txBox="1"/>
          <p:nvPr/>
        </p:nvSpPr>
        <p:spPr>
          <a:xfrm>
            <a:off x="6301501" y="2971255"/>
            <a:ext cx="18102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Unidad 8</a:t>
            </a:r>
            <a:endParaRPr b="0" i="0" sz="1200" u="none" cap="none" strike="noStrike">
              <a:solidFill>
                <a:srgbClr val="000000"/>
              </a:solidFill>
              <a:latin typeface="DM Sans"/>
              <a:ea typeface="DM Sans"/>
              <a:cs typeface="DM Sans"/>
              <a:sym typeface="DM Sans"/>
            </a:endParaRPr>
          </a:p>
        </p:txBody>
      </p:sp>
      <p:sp>
        <p:nvSpPr>
          <p:cNvPr id="188" name="Google Shape;188;p15"/>
          <p:cNvSpPr txBox="1"/>
          <p:nvPr/>
        </p:nvSpPr>
        <p:spPr>
          <a:xfrm>
            <a:off x="2596982" y="3925150"/>
            <a:ext cx="38187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189" name="Google Shape;189;p15"/>
          <p:cNvSpPr txBox="1"/>
          <p:nvPr/>
        </p:nvSpPr>
        <p:spPr>
          <a:xfrm>
            <a:off x="2540895" y="4059200"/>
            <a:ext cx="38187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190" name="Google Shape;190;p15"/>
          <p:cNvSpPr txBox="1"/>
          <p:nvPr/>
        </p:nvSpPr>
        <p:spPr>
          <a:xfrm>
            <a:off x="6640476" y="4059200"/>
            <a:ext cx="19338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grpSp>
        <p:nvGrpSpPr>
          <p:cNvPr id="191" name="Google Shape;191;p15"/>
          <p:cNvGrpSpPr/>
          <p:nvPr/>
        </p:nvGrpSpPr>
        <p:grpSpPr>
          <a:xfrm>
            <a:off x="547335" y="483074"/>
            <a:ext cx="401518" cy="401518"/>
            <a:chOff x="7208351" y="2467173"/>
            <a:chExt cx="738900" cy="738900"/>
          </a:xfrm>
        </p:grpSpPr>
        <p:sp>
          <p:nvSpPr>
            <p:cNvPr id="192" name="Google Shape;192;p1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p15"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194" name="Google Shape;194;p15"/>
          <p:cNvSpPr txBox="1"/>
          <p:nvPr/>
        </p:nvSpPr>
        <p:spPr>
          <a:xfrm>
            <a:off x="2749950" y="1964563"/>
            <a:ext cx="2272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Crea tu landing</a:t>
            </a:r>
            <a:endParaRPr b="0" i="0" sz="1200" u="none" cap="none" strike="noStrike">
              <a:solidFill>
                <a:srgbClr val="000000"/>
              </a:solidFill>
              <a:latin typeface="DM Sans"/>
              <a:ea typeface="DM Sans"/>
              <a:cs typeface="DM Sans"/>
              <a:sym typeface="DM Sans"/>
            </a:endParaRPr>
          </a:p>
        </p:txBody>
      </p:sp>
      <p:sp>
        <p:nvSpPr>
          <p:cNvPr id="195" name="Google Shape;195;p15"/>
          <p:cNvSpPr txBox="1"/>
          <p:nvPr/>
        </p:nvSpPr>
        <p:spPr>
          <a:xfrm>
            <a:off x="2826225" y="2510513"/>
            <a:ext cx="2272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Navega las rutas</a:t>
            </a:r>
            <a:endParaRPr b="0" i="0" sz="1200" u="none" cap="none" strike="noStrike">
              <a:solidFill>
                <a:srgbClr val="000000"/>
              </a:solidFill>
              <a:latin typeface="DM Sans"/>
              <a:ea typeface="DM Sans"/>
              <a:cs typeface="DM Sans"/>
              <a:sym typeface="DM Sans"/>
            </a:endParaRPr>
          </a:p>
        </p:txBody>
      </p:sp>
      <p:sp>
        <p:nvSpPr>
          <p:cNvPr id="196" name="Google Shape;196;p15"/>
          <p:cNvSpPr txBox="1"/>
          <p:nvPr/>
        </p:nvSpPr>
        <p:spPr>
          <a:xfrm>
            <a:off x="2826225" y="3011888"/>
            <a:ext cx="2272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Web App de e-commerce </a:t>
            </a:r>
            <a:endParaRPr b="0" i="0" sz="1200" u="none" cap="none" strike="noStrike">
              <a:solidFill>
                <a:srgbClr val="000000"/>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nvSpPr>
        <p:spPr>
          <a:xfrm>
            <a:off x="1461300" y="234366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¿Cuál es nuestro </a:t>
            </a:r>
            <a:r>
              <a:rPr b="1" i="0" lang="es" sz="4000" u="sng" cap="none" strike="noStrike">
                <a:solidFill>
                  <a:schemeClr val="dk1"/>
                </a:solidFill>
                <a:latin typeface="DM Sans"/>
                <a:ea typeface="DM Sans"/>
                <a:cs typeface="DM Sans"/>
                <a:sym typeface="DM Sans"/>
              </a:rPr>
              <a:t>Proyecto final?</a:t>
            </a:r>
            <a:endParaRPr b="1" i="0" sz="4000" u="sng" cap="none" strike="noStrike">
              <a:solidFill>
                <a:schemeClr val="dk1"/>
              </a:solidFill>
              <a:latin typeface="DM Sans"/>
              <a:ea typeface="DM Sans"/>
              <a:cs typeface="DM Sans"/>
              <a:sym typeface="DM Sans"/>
            </a:endParaRPr>
          </a:p>
        </p:txBody>
      </p:sp>
      <p:grpSp>
        <p:nvGrpSpPr>
          <p:cNvPr id="202" name="Google Shape;202;p16"/>
          <p:cNvGrpSpPr/>
          <p:nvPr/>
        </p:nvGrpSpPr>
        <p:grpSpPr>
          <a:xfrm>
            <a:off x="4202551" y="1469748"/>
            <a:ext cx="738900" cy="738900"/>
            <a:chOff x="7208351" y="2467173"/>
            <a:chExt cx="738900" cy="738900"/>
          </a:xfrm>
        </p:grpSpPr>
        <p:sp>
          <p:nvSpPr>
            <p:cNvPr id="203" name="Google Shape;203;p1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p16"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7"/>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Web App de e-commerce</a:t>
            </a:r>
            <a:endParaRPr b="1" i="0" sz="4000" u="none" cap="none" strike="noStrike">
              <a:solidFill>
                <a:schemeClr val="dk1"/>
              </a:solidFill>
              <a:latin typeface="DM Sans"/>
              <a:ea typeface="DM Sans"/>
              <a:cs typeface="DM Sans"/>
              <a:sym typeface="DM Sans"/>
            </a:endParaRPr>
          </a:p>
        </p:txBody>
      </p:sp>
      <p:sp>
        <p:nvSpPr>
          <p:cNvPr id="210" name="Google Shape;210;p17"/>
          <p:cNvSpPr txBox="1"/>
          <p:nvPr/>
        </p:nvSpPr>
        <p:spPr>
          <a:xfrm>
            <a:off x="457350" y="2562575"/>
            <a:ext cx="4730100" cy="170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 </a:t>
            </a:r>
            <a:endParaRPr b="1"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Desarrollarás el front end de una tienda online con carrito de compras, utilizando los componentes de React y Firebase como servidor en la nube. Crearás así una experiencia de usuario amigable con actualizaciones visuales instantáneas y código escalable.</a:t>
            </a:r>
            <a:endParaRPr b="0" i="0" sz="1350" u="none" cap="none" strike="noStrike">
              <a:solidFill>
                <a:schemeClr val="dk1"/>
              </a:solidFill>
              <a:latin typeface="DM Sans"/>
              <a:ea typeface="DM Sans"/>
              <a:cs typeface="DM Sans"/>
              <a:sym typeface="DM Sans"/>
            </a:endParaRPr>
          </a:p>
        </p:txBody>
      </p:sp>
      <p:sp>
        <p:nvSpPr>
          <p:cNvPr id="211" name="Google Shape;211;p1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pic>
        <p:nvPicPr>
          <p:cNvPr id="212" name="Google Shape;212;p17"/>
          <p:cNvPicPr preferRelativeResize="0"/>
          <p:nvPr/>
        </p:nvPicPr>
        <p:blipFill rotWithShape="1">
          <a:blip r:embed="rId3">
            <a:alphaModFix/>
          </a:blip>
          <a:srcRect b="3051" l="0" r="0" t="3060"/>
          <a:stretch/>
        </p:blipFill>
        <p:spPr>
          <a:xfrm>
            <a:off x="5712875" y="468275"/>
            <a:ext cx="2923973" cy="4118748"/>
          </a:xfrm>
          <a:prstGeom prst="rect">
            <a:avLst/>
          </a:prstGeom>
          <a:noFill/>
          <a:ln>
            <a:noFill/>
          </a:ln>
        </p:spPr>
      </p:pic>
      <p:grpSp>
        <p:nvGrpSpPr>
          <p:cNvPr id="213" name="Google Shape;213;p17"/>
          <p:cNvGrpSpPr/>
          <p:nvPr/>
        </p:nvGrpSpPr>
        <p:grpSpPr>
          <a:xfrm>
            <a:off x="547335" y="483074"/>
            <a:ext cx="401518" cy="401518"/>
            <a:chOff x="7208351" y="2467173"/>
            <a:chExt cx="738900" cy="738900"/>
          </a:xfrm>
        </p:grpSpPr>
        <p:sp>
          <p:nvSpPr>
            <p:cNvPr id="214" name="Google Shape;214;p1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5" name="Google Shape;215;p17" title="ícono de proyecto final"/>
            <p:cNvPicPr preferRelativeResize="0"/>
            <p:nvPr/>
          </p:nvPicPr>
          <p:blipFill rotWithShape="1">
            <a:blip r:embed="rId4">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8"/>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Proyectos de nuestros estudiantes</a:t>
            </a:r>
            <a:endParaRPr b="1" i="0" sz="4000" u="none" cap="none" strike="noStrike">
              <a:solidFill>
                <a:schemeClr val="dk1"/>
              </a:solidFill>
              <a:latin typeface="DM Sans"/>
              <a:ea typeface="DM Sans"/>
              <a:cs typeface="DM Sans"/>
              <a:sym typeface="DM Sans"/>
            </a:endParaRPr>
          </a:p>
        </p:txBody>
      </p:sp>
      <p:sp>
        <p:nvSpPr>
          <p:cNvPr id="221" name="Google Shape;221;p18"/>
          <p:cNvSpPr txBox="1"/>
          <p:nvPr/>
        </p:nvSpPr>
        <p:spPr>
          <a:xfrm>
            <a:off x="473350" y="2462275"/>
            <a:ext cx="4229700" cy="1608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000000"/>
              </a:buClr>
              <a:buSzPts val="1350"/>
              <a:buFont typeface="DM Sans"/>
              <a:buChar char="✓"/>
            </a:pPr>
            <a:r>
              <a:rPr b="0" i="0" lang="es" sz="1350" u="sng" cap="none" strike="noStrike">
                <a:solidFill>
                  <a:schemeClr val="hlink"/>
                </a:solidFill>
                <a:latin typeface="DM Sans"/>
                <a:ea typeface="DM Sans"/>
                <a:cs typeface="DM Sans"/>
                <a:sym typeface="DM Sans"/>
                <a:hlinkClick r:id="rId3"/>
              </a:rPr>
              <a:t>A.M. Florist</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000000"/>
              </a:buClr>
              <a:buSzPts val="1350"/>
              <a:buFont typeface="DM Sans"/>
              <a:buChar char="✓"/>
            </a:pPr>
            <a:r>
              <a:rPr b="0" i="0" lang="es" sz="1350" u="sng" cap="none" strike="noStrike">
                <a:solidFill>
                  <a:schemeClr val="hlink"/>
                </a:solidFill>
                <a:latin typeface="DM Sans"/>
                <a:ea typeface="DM Sans"/>
                <a:cs typeface="DM Sans"/>
                <a:sym typeface="DM Sans"/>
                <a:hlinkClick r:id="rId4"/>
              </a:rPr>
              <a:t>Refugio Tienda Deco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000000"/>
              </a:buClr>
              <a:buSzPts val="1350"/>
              <a:buFont typeface="DM Sans"/>
              <a:buChar char="✓"/>
            </a:pPr>
            <a:r>
              <a:rPr b="0" i="0" lang="es" sz="1350" u="sng" cap="none" strike="noStrike">
                <a:solidFill>
                  <a:schemeClr val="hlink"/>
                </a:solidFill>
                <a:latin typeface="DM Sans"/>
                <a:ea typeface="DM Sans"/>
                <a:cs typeface="DM Sans"/>
                <a:sym typeface="DM Sans"/>
                <a:hlinkClick r:id="rId5"/>
              </a:rPr>
              <a:t>Del Campe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¡Esperamos que les resulten inspiradores!</a:t>
            </a:r>
            <a:endParaRPr b="1" i="0" sz="1350" u="none" cap="none" strike="noStrike">
              <a:solidFill>
                <a:srgbClr val="000000"/>
              </a:solidFill>
              <a:latin typeface="DM Sans"/>
              <a:ea typeface="DM Sans"/>
              <a:cs typeface="DM Sans"/>
              <a:sym typeface="DM Sans"/>
            </a:endParaRPr>
          </a:p>
        </p:txBody>
      </p:sp>
      <p:sp>
        <p:nvSpPr>
          <p:cNvPr id="222" name="Google Shape;222;p1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pic>
        <p:nvPicPr>
          <p:cNvPr id="223" name="Google Shape;223;p18" title="gif de oveja animada haciendo el gesto de &quot;ok&quot;"/>
          <p:cNvPicPr preferRelativeResize="0"/>
          <p:nvPr/>
        </p:nvPicPr>
        <p:blipFill rotWithShape="1">
          <a:blip r:embed="rId6">
            <a:alphaModFix/>
          </a:blip>
          <a:srcRect b="0" l="0" r="0" t="0"/>
          <a:stretch/>
        </p:blipFill>
        <p:spPr>
          <a:xfrm>
            <a:off x="5085174" y="2301538"/>
            <a:ext cx="2497675" cy="1960675"/>
          </a:xfrm>
          <a:prstGeom prst="rect">
            <a:avLst/>
          </a:prstGeom>
          <a:noFill/>
          <a:ln>
            <a:noFill/>
          </a:ln>
        </p:spPr>
      </p:pic>
      <p:grpSp>
        <p:nvGrpSpPr>
          <p:cNvPr id="224" name="Google Shape;224;p18"/>
          <p:cNvGrpSpPr/>
          <p:nvPr/>
        </p:nvGrpSpPr>
        <p:grpSpPr>
          <a:xfrm>
            <a:off x="457343" y="468298"/>
            <a:ext cx="431074" cy="431074"/>
            <a:chOff x="7208351" y="2467173"/>
            <a:chExt cx="738900" cy="738900"/>
          </a:xfrm>
        </p:grpSpPr>
        <p:sp>
          <p:nvSpPr>
            <p:cNvPr id="225" name="Google Shape;225;p1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18" title="ícono de proyecto final"/>
            <p:cNvPicPr preferRelativeResize="0"/>
            <p:nvPr/>
          </p:nvPicPr>
          <p:blipFill rotWithShape="1">
            <a:blip r:embed="rId7">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19"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232" name="Google Shape;232;p19"/>
          <p:cNvSpPr txBox="1"/>
          <p:nvPr/>
        </p:nvSpPr>
        <p:spPr>
          <a:xfrm>
            <a:off x="501450" y="670175"/>
            <a:ext cx="4987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Queremos</a:t>
            </a:r>
            <a:endParaRPr b="1" i="0" sz="4000" u="none" cap="none" strike="noStrike">
              <a:solidFill>
                <a:schemeClr val="dk1"/>
              </a:solidFill>
              <a:latin typeface="DM Sans"/>
              <a:ea typeface="DM Sans"/>
              <a:cs typeface="DM Sans"/>
              <a:sym typeface="DM Sans"/>
            </a:endParaRPr>
          </a:p>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saber +</a:t>
            </a:r>
            <a:endParaRPr b="1" i="0" sz="4000" u="none" cap="none" strike="noStrike">
              <a:solidFill>
                <a:schemeClr val="dk1"/>
              </a:solidFill>
              <a:latin typeface="DM Sans"/>
              <a:ea typeface="DM Sans"/>
              <a:cs typeface="DM Sans"/>
              <a:sym typeface="DM Sans"/>
            </a:endParaRPr>
          </a:p>
        </p:txBody>
      </p:sp>
      <p:sp>
        <p:nvSpPr>
          <p:cNvPr id="233" name="Google Shape;233;p19"/>
          <p:cNvSpPr txBox="1"/>
          <p:nvPr/>
        </p:nvSpPr>
        <p:spPr>
          <a:xfrm>
            <a:off x="501450" y="1987400"/>
            <a:ext cx="4987200" cy="229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500" u="none" cap="none" strike="noStrike">
                <a:solidFill>
                  <a:schemeClr val="dk1"/>
                </a:solidFill>
                <a:latin typeface="DM Sans"/>
                <a:ea typeface="DM Sans"/>
                <a:cs typeface="DM Sans"/>
                <a:sym typeface="DM Sans"/>
              </a:rPr>
              <a:t>Contesta mediante el chat de Zoom </a:t>
            </a:r>
            <a:endParaRPr b="0" i="0" sz="1800" u="none" cap="none" strike="noStrike">
              <a:solidFill>
                <a:schemeClr val="dk1"/>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¿Alguien de la clase ya conocía </a:t>
            </a:r>
            <a:r>
              <a:rPr b="1" i="0" lang="es" sz="1350" u="none" cap="none" strike="noStrike">
                <a:solidFill>
                  <a:schemeClr val="dk1"/>
                </a:solidFill>
                <a:latin typeface="DM Sans"/>
                <a:ea typeface="DM Sans"/>
                <a:cs typeface="DM Sans"/>
                <a:sym typeface="DM Sans"/>
              </a:rPr>
              <a:t>React Js</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¿Alguien ya ha trabajado con esta herramienta?</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¿Qué ventajas pueden identificar a la hora de utilizarla?</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¿Por qué es importante esta herramienta para el analista de datos?</a:t>
            </a:r>
            <a:endParaRPr b="0" i="0" sz="1350" u="none" cap="none" strike="noStrike">
              <a:solidFill>
                <a:srgbClr val="000000"/>
              </a:solidFill>
              <a:latin typeface="DM Sans"/>
              <a:ea typeface="DM Sans"/>
              <a:cs typeface="DM Sans"/>
              <a:sym typeface="DM Sans"/>
            </a:endParaRPr>
          </a:p>
        </p:txBody>
      </p:sp>
      <p:pic>
        <p:nvPicPr>
          <p:cNvPr id="234" name="Google Shape;234;p1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2"/>
          <p:cNvSpPr txBox="1"/>
          <p:nvPr/>
        </p:nvSpPr>
        <p:spPr>
          <a:xfrm>
            <a:off x="1461300" y="193715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	Introducción a React JS y configuración del entorno</a:t>
            </a:r>
            <a:endParaRPr b="1" i="0" sz="4000" u="none" cap="none" strike="noStrike">
              <a:solidFill>
                <a:srgbClr val="EAFF6A"/>
              </a:solidFill>
              <a:latin typeface="DM Sans"/>
              <a:ea typeface="DM Sans"/>
              <a:cs typeface="DM Sans"/>
              <a:sym typeface="DM Sans"/>
            </a:endParaRPr>
          </a:p>
        </p:txBody>
      </p:sp>
      <p:sp>
        <p:nvSpPr>
          <p:cNvPr id="51" name="Google Shape;51;p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Unidad 1.</a:t>
            </a:r>
            <a:r>
              <a:rPr b="0" i="0" lang="es" sz="1800" u="none" cap="none" strike="noStrike">
                <a:solidFill>
                  <a:schemeClr val="lt1"/>
                </a:solidFill>
                <a:latin typeface="DM Sans"/>
                <a:ea typeface="DM Sans"/>
                <a:cs typeface="DM Sans"/>
                <a:sym typeface="DM Sans"/>
              </a:rPr>
              <a:t> REACT JS</a:t>
            </a:r>
            <a:endParaRPr b="0" i="0" sz="1600" u="none" cap="none" strike="noStrike">
              <a:solidFill>
                <a:schemeClr val="lt1"/>
              </a:solidFill>
              <a:latin typeface="DM Sans"/>
              <a:ea typeface="DM Sans"/>
              <a:cs typeface="DM Sans"/>
              <a:sym typeface="DM Sans"/>
            </a:endParaRPr>
          </a:p>
        </p:txBody>
      </p:sp>
      <p:pic>
        <p:nvPicPr>
          <p:cNvPr id="52" name="Google Shape;52;p2"/>
          <p:cNvPicPr preferRelativeResize="0"/>
          <p:nvPr/>
        </p:nvPicPr>
        <p:blipFill rotWithShape="1">
          <a:blip r:embed="rId3">
            <a:alphaModFix/>
          </a:blip>
          <a:srcRect b="0" l="0" r="0" t="0"/>
          <a:stretch/>
        </p:blipFill>
        <p:spPr>
          <a:xfrm>
            <a:off x="2605100" y="3654844"/>
            <a:ext cx="3933794" cy="162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p20"/>
          <p:cNvGrpSpPr/>
          <p:nvPr/>
        </p:nvGrpSpPr>
        <p:grpSpPr>
          <a:xfrm>
            <a:off x="457338" y="468286"/>
            <a:ext cx="431100" cy="431100"/>
            <a:chOff x="4616400" y="1950761"/>
            <a:chExt cx="431100" cy="431100"/>
          </a:xfrm>
        </p:grpSpPr>
        <p:sp>
          <p:nvSpPr>
            <p:cNvPr id="240" name="Google Shape;240;p2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p2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42" name="Google Shape;242;p20"/>
          <p:cNvSpPr txBox="1"/>
          <p:nvPr/>
        </p:nvSpPr>
        <p:spPr>
          <a:xfrm>
            <a:off x="457350" y="1574475"/>
            <a:ext cx="8537700" cy="327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200" u="none" cap="none" strike="noStrike">
                <a:solidFill>
                  <a:schemeClr val="lt1"/>
                </a:solidFill>
                <a:latin typeface="DM Sans"/>
                <a:ea typeface="DM Sans"/>
                <a:cs typeface="DM Sans"/>
                <a:sym typeface="DM Sans"/>
              </a:rPr>
              <a:t>Este curso cuenta con:</a:t>
            </a:r>
            <a:endParaRPr b="0" i="0" sz="2200" u="none" cap="none" strike="noStrike">
              <a:solidFill>
                <a:schemeClr val="lt1"/>
              </a:solidFill>
              <a:latin typeface="DM Sans"/>
              <a:ea typeface="DM Sans"/>
              <a:cs typeface="DM Sans"/>
              <a:sym typeface="DM Sans"/>
            </a:endParaRPr>
          </a:p>
          <a:p>
            <a:pPr indent="-368300" lvl="0" marL="457200" marR="0" rtl="0" algn="l">
              <a:lnSpc>
                <a:spcPct val="100000"/>
              </a:lnSpc>
              <a:spcBef>
                <a:spcPts val="0"/>
              </a:spcBef>
              <a:spcAft>
                <a:spcPts val="0"/>
              </a:spcAft>
              <a:buClr>
                <a:srgbClr val="EAFF6A"/>
              </a:buClr>
              <a:buSzPts val="2200"/>
              <a:buFont typeface="DM Sans"/>
              <a:buChar char="●"/>
            </a:pPr>
            <a:r>
              <a:rPr b="0" i="0" lang="es" sz="2200" u="none" cap="none" strike="noStrike">
                <a:solidFill>
                  <a:schemeClr val="lt1"/>
                </a:solidFill>
                <a:latin typeface="DM Sans"/>
                <a:ea typeface="DM Sans"/>
                <a:cs typeface="DM Sans"/>
                <a:sym typeface="DM Sans"/>
              </a:rPr>
              <a:t> Una </a:t>
            </a:r>
            <a:r>
              <a:rPr b="1" i="0" lang="es" sz="2200" u="sng" cap="none" strike="noStrike">
                <a:solidFill>
                  <a:schemeClr val="hlink"/>
                </a:solidFill>
                <a:latin typeface="DM Sans"/>
                <a:ea typeface="DM Sans"/>
                <a:cs typeface="DM Sans"/>
                <a:sym typeface="DM Sans"/>
                <a:hlinkClick r:id="rId4"/>
              </a:rPr>
              <a:t>valija de recursos nivelatorios</a:t>
            </a:r>
            <a:r>
              <a:rPr b="1" i="0" lang="es" sz="2200" u="none" cap="none" strike="noStrike">
                <a:solidFill>
                  <a:schemeClr val="lt1"/>
                </a:solidFill>
                <a:latin typeface="DM Sans"/>
                <a:ea typeface="DM Sans"/>
                <a:cs typeface="DM Sans"/>
                <a:sym typeface="DM Sans"/>
              </a:rPr>
              <a:t>. </a:t>
            </a:r>
            <a:r>
              <a:rPr b="0" i="0" lang="es" sz="2200" u="none" cap="none" strike="noStrike">
                <a:solidFill>
                  <a:schemeClr val="lt1"/>
                </a:solidFill>
                <a:latin typeface="DM Sans"/>
                <a:ea typeface="DM Sans"/>
                <a:cs typeface="DM Sans"/>
                <a:sym typeface="DM Sans"/>
              </a:rPr>
              <a:t>Podrás encontrar tutoriales y una </a:t>
            </a:r>
            <a:r>
              <a:rPr b="1" i="0" lang="es" sz="2200" u="sng" cap="none" strike="noStrike">
                <a:solidFill>
                  <a:schemeClr val="hlink"/>
                </a:solidFill>
                <a:latin typeface="DM Sans"/>
                <a:ea typeface="DM Sans"/>
                <a:cs typeface="DM Sans"/>
                <a:sym typeface="DM Sans"/>
                <a:hlinkClick r:id="rId5"/>
              </a:rPr>
              <a:t>autoevaluación</a:t>
            </a:r>
            <a:r>
              <a:rPr b="0" i="0" lang="es" sz="2200" u="none" cap="none" strike="noStrike">
                <a:solidFill>
                  <a:schemeClr val="lt1"/>
                </a:solidFill>
                <a:latin typeface="DM Sans"/>
                <a:ea typeface="DM Sans"/>
                <a:cs typeface="DM Sans"/>
                <a:sym typeface="DM Sans"/>
              </a:rPr>
              <a:t>.</a:t>
            </a:r>
            <a:endParaRPr b="0" i="0" sz="2200" u="none" cap="none" strike="noStrike">
              <a:solidFill>
                <a:schemeClr val="lt1"/>
              </a:solidFill>
              <a:latin typeface="DM Sans"/>
              <a:ea typeface="DM Sans"/>
              <a:cs typeface="DM Sans"/>
              <a:sym typeface="DM Sans"/>
            </a:endParaRPr>
          </a:p>
          <a:p>
            <a:pPr indent="-368300" lvl="0" marL="457200" marR="0" rtl="0" algn="l">
              <a:lnSpc>
                <a:spcPct val="100000"/>
              </a:lnSpc>
              <a:spcBef>
                <a:spcPts val="0"/>
              </a:spcBef>
              <a:spcAft>
                <a:spcPts val="0"/>
              </a:spcAft>
              <a:buClr>
                <a:srgbClr val="EAFF6A"/>
              </a:buClr>
              <a:buSzPts val="2200"/>
              <a:buFont typeface="DM Sans"/>
              <a:buChar char="●"/>
            </a:pPr>
            <a:r>
              <a:rPr b="0" i="0" lang="es" sz="2200" u="none" cap="none" strike="noStrike">
                <a:solidFill>
                  <a:schemeClr val="lt1"/>
                </a:solidFill>
                <a:latin typeface="DM Sans"/>
                <a:ea typeface="DM Sans"/>
                <a:cs typeface="DM Sans"/>
                <a:sym typeface="DM Sans"/>
              </a:rPr>
              <a:t> Un </a:t>
            </a:r>
            <a:r>
              <a:rPr b="1" i="0" lang="es" sz="2200" u="sng" cap="none" strike="noStrike">
                <a:solidFill>
                  <a:schemeClr val="hlink"/>
                </a:solidFill>
                <a:latin typeface="DM Sans"/>
                <a:ea typeface="DM Sans"/>
                <a:cs typeface="DM Sans"/>
                <a:sym typeface="DM Sans"/>
                <a:hlinkClick r:id="rId6"/>
              </a:rPr>
              <a:t>glosario</a:t>
            </a:r>
            <a:r>
              <a:rPr b="0" i="0" lang="es" sz="2200" u="none" cap="none" strike="noStrike">
                <a:solidFill>
                  <a:schemeClr val="lt1"/>
                </a:solidFill>
                <a:latin typeface="DM Sans"/>
                <a:ea typeface="DM Sans"/>
                <a:cs typeface="DM Sans"/>
                <a:sym typeface="DM Sans"/>
              </a:rPr>
              <a:t> para que puedas consultar definiciones.</a:t>
            </a:r>
            <a:endParaRPr b="0" i="0" sz="2200" u="none" cap="none" strike="noStrike">
              <a:solidFill>
                <a:schemeClr val="lt1"/>
              </a:solidFill>
              <a:latin typeface="DM Sans"/>
              <a:ea typeface="DM Sans"/>
              <a:cs typeface="DM Sans"/>
              <a:sym typeface="DM Sans"/>
            </a:endParaRPr>
          </a:p>
          <a:p>
            <a:pPr indent="-368300" lvl="0" marL="457200" marR="0" rtl="0" algn="l">
              <a:lnSpc>
                <a:spcPct val="100000"/>
              </a:lnSpc>
              <a:spcBef>
                <a:spcPts val="0"/>
              </a:spcBef>
              <a:spcAft>
                <a:spcPts val="0"/>
              </a:spcAft>
              <a:buClr>
                <a:srgbClr val="EAFF6A"/>
              </a:buClr>
              <a:buSzPts val="2200"/>
              <a:buFont typeface="DM Sans"/>
              <a:buChar char="●"/>
            </a:pPr>
            <a:r>
              <a:rPr b="0" i="0" lang="es" sz="2200" u="none" cap="none" strike="noStrike">
                <a:solidFill>
                  <a:schemeClr val="lt1"/>
                </a:solidFill>
                <a:latin typeface="DM Sans"/>
                <a:ea typeface="DM Sans"/>
                <a:cs typeface="DM Sans"/>
                <a:sym typeface="DM Sans"/>
              </a:rPr>
              <a:t>Una </a:t>
            </a:r>
            <a:r>
              <a:rPr b="1" i="0" lang="es" sz="2200" u="sng" cap="none" strike="noStrike">
                <a:solidFill>
                  <a:schemeClr val="hlink"/>
                </a:solidFill>
                <a:latin typeface="DM Sans"/>
                <a:ea typeface="DM Sans"/>
                <a:cs typeface="DM Sans"/>
                <a:sym typeface="DM Sans"/>
                <a:hlinkClick r:id="rId7"/>
              </a:rPr>
              <a:t>hoja de ruta</a:t>
            </a:r>
            <a:r>
              <a:rPr b="0" i="0" lang="es" sz="2200" u="none" cap="none" strike="noStrike">
                <a:solidFill>
                  <a:schemeClr val="lt1"/>
                </a:solidFill>
                <a:latin typeface="DM Sans"/>
                <a:ea typeface="DM Sans"/>
                <a:cs typeface="DM Sans"/>
                <a:sym typeface="DM Sans"/>
              </a:rPr>
              <a:t> para que te acompañe en todo tu recorrido.</a:t>
            </a:r>
            <a:endParaRPr b="0" i="0" sz="2200" u="none" cap="none" strike="noStrike">
              <a:solidFill>
                <a:schemeClr val="lt1"/>
              </a:solidFill>
              <a:latin typeface="DM Sans"/>
              <a:ea typeface="DM Sans"/>
              <a:cs typeface="DM Sans"/>
              <a:sym typeface="DM Sans"/>
            </a:endParaRPr>
          </a:p>
          <a:p>
            <a:pPr indent="-368300" lvl="0" marL="457200" marR="0" rtl="0" algn="l">
              <a:lnSpc>
                <a:spcPct val="100000"/>
              </a:lnSpc>
              <a:spcBef>
                <a:spcPts val="0"/>
              </a:spcBef>
              <a:spcAft>
                <a:spcPts val="0"/>
              </a:spcAft>
              <a:buClr>
                <a:srgbClr val="EAFF6A"/>
              </a:buClr>
              <a:buSzPts val="2200"/>
              <a:buFont typeface="DM Sans"/>
              <a:buChar char="●"/>
            </a:pPr>
            <a:r>
              <a:rPr b="1" i="0" lang="es" sz="2200" u="sng" cap="none" strike="noStrike">
                <a:solidFill>
                  <a:schemeClr val="hlink"/>
                </a:solidFill>
                <a:latin typeface="DM Sans"/>
                <a:ea typeface="DM Sans"/>
                <a:cs typeface="DM Sans"/>
                <a:sym typeface="DM Sans"/>
                <a:hlinkClick r:id="rId8"/>
              </a:rPr>
              <a:t>Scripts</a:t>
            </a:r>
            <a:r>
              <a:rPr b="0" i="0" lang="es" sz="2200" u="none" cap="none" strike="noStrike">
                <a:solidFill>
                  <a:schemeClr val="lt1"/>
                </a:solidFill>
                <a:latin typeface="DM Sans"/>
                <a:ea typeface="DM Sans"/>
                <a:cs typeface="DM Sans"/>
                <a:sym typeface="DM Sans"/>
              </a:rPr>
              <a:t> del contenido pregrabado.</a:t>
            </a:r>
            <a:endParaRPr b="0" i="0" sz="22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accent6"/>
                </a:solidFill>
                <a:latin typeface="DM Sans"/>
                <a:ea typeface="DM Sans"/>
                <a:cs typeface="DM Sans"/>
                <a:sym typeface="DM Sans"/>
              </a:rPr>
              <a:t>¡Anímate a descubrirlos!</a:t>
            </a:r>
            <a:endParaRPr b="1" i="0" sz="2500" u="none" cap="none" strike="noStrike">
              <a:solidFill>
                <a:srgbClr val="EAFF6A"/>
              </a:solidFill>
              <a:latin typeface="DM Sans"/>
              <a:ea typeface="DM Sans"/>
              <a:cs typeface="DM Sans"/>
              <a:sym typeface="DM Sans"/>
            </a:endParaRPr>
          </a:p>
        </p:txBody>
      </p:sp>
      <p:sp>
        <p:nvSpPr>
          <p:cNvPr id="243" name="Google Shape;243;p2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244" name="Google Shape;244;p2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pSp>
        <p:nvGrpSpPr>
          <p:cNvPr id="249" name="Google Shape;249;p21"/>
          <p:cNvGrpSpPr/>
          <p:nvPr/>
        </p:nvGrpSpPr>
        <p:grpSpPr>
          <a:xfrm>
            <a:off x="457338" y="468286"/>
            <a:ext cx="431100" cy="431100"/>
            <a:chOff x="4616400" y="1950761"/>
            <a:chExt cx="431100" cy="431100"/>
          </a:xfrm>
        </p:grpSpPr>
        <p:sp>
          <p:nvSpPr>
            <p:cNvPr id="250" name="Google Shape;250;p21"/>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1" name="Google Shape;251;p21"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52" name="Google Shape;252;p21"/>
          <p:cNvSpPr txBox="1"/>
          <p:nvPr/>
        </p:nvSpPr>
        <p:spPr>
          <a:xfrm>
            <a:off x="457350" y="1695600"/>
            <a:ext cx="8329500" cy="314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lt1"/>
                </a:solidFill>
                <a:latin typeface="DM Sans"/>
                <a:ea typeface="DM Sans"/>
                <a:cs typeface="DM Sans"/>
                <a:sym typeface="DM Sans"/>
              </a:rPr>
              <a:t>También contarás con:</a:t>
            </a:r>
            <a:endParaRPr b="0" i="0" sz="2000" u="none" cap="none" strike="noStrike">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rgbClr val="EAFF6A"/>
              </a:buClr>
              <a:buSzPts val="2000"/>
              <a:buFont typeface="DM Sans"/>
              <a:buChar char="●"/>
            </a:pPr>
            <a:r>
              <a:rPr b="0" i="0" lang="es" sz="2000" u="none" cap="none" strike="noStrike">
                <a:solidFill>
                  <a:schemeClr val="lt1"/>
                </a:solidFill>
                <a:latin typeface="DM Sans"/>
                <a:ea typeface="DM Sans"/>
                <a:cs typeface="DM Sans"/>
                <a:sym typeface="DM Sans"/>
              </a:rPr>
              <a:t> Una </a:t>
            </a:r>
            <a:r>
              <a:rPr b="1" i="0" lang="es" sz="2000" u="sng" cap="none" strike="noStrike">
                <a:solidFill>
                  <a:schemeClr val="hlink"/>
                </a:solidFill>
                <a:latin typeface="DM Sans"/>
                <a:ea typeface="DM Sans"/>
                <a:cs typeface="DM Sans"/>
                <a:sym typeface="DM Sans"/>
                <a:hlinkClick r:id="rId4"/>
              </a:rPr>
              <a:t>guía de actividades hacia el Proyecto final</a:t>
            </a:r>
            <a:r>
              <a:rPr b="1" i="0" lang="es" sz="2000" u="none" cap="none" strike="noStrike">
                <a:solidFill>
                  <a:schemeClr val="lt1"/>
                </a:solidFill>
                <a:latin typeface="DM Sans"/>
                <a:ea typeface="DM Sans"/>
                <a:cs typeface="DM Sans"/>
                <a:sym typeface="DM Sans"/>
              </a:rPr>
              <a:t>*, </a:t>
            </a:r>
            <a:r>
              <a:rPr b="0" i="0" lang="es" sz="2000" u="none" cap="none" strike="noStrike">
                <a:solidFill>
                  <a:schemeClr val="lt1"/>
                </a:solidFill>
                <a:latin typeface="DM Sans"/>
                <a:ea typeface="DM Sans"/>
                <a:cs typeface="DM Sans"/>
                <a:sym typeface="DM Sans"/>
              </a:rPr>
              <a:t>donde encontrarás propuestas prácticas que te ayudarán a construir tu proyecto.</a:t>
            </a:r>
            <a:endParaRPr b="0" i="0" sz="2000" u="none" cap="none" strike="noStrike">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rgbClr val="EAFF6A"/>
              </a:buClr>
              <a:buSzPts val="2000"/>
              <a:buFont typeface="DM Sans"/>
              <a:buChar char="●"/>
            </a:pPr>
            <a:r>
              <a:rPr b="0" i="0" lang="es" sz="2000" u="none" cap="none" strike="noStrike">
                <a:solidFill>
                  <a:schemeClr val="lt1"/>
                </a:solidFill>
                <a:latin typeface="DM Sans"/>
                <a:ea typeface="DM Sans"/>
                <a:cs typeface="DM Sans"/>
                <a:sym typeface="DM Sans"/>
              </a:rPr>
              <a:t>Una </a:t>
            </a:r>
            <a:r>
              <a:rPr b="1" i="0" lang="es" sz="2000" u="sng" cap="none" strike="noStrike">
                <a:solidFill>
                  <a:schemeClr val="hlink"/>
                </a:solidFill>
                <a:latin typeface="DM Sans"/>
                <a:ea typeface="DM Sans"/>
                <a:cs typeface="DM Sans"/>
                <a:sym typeface="DM Sans"/>
                <a:hlinkClick r:id="rId5"/>
              </a:rPr>
              <a:t>guía de ejercicios complementarios</a:t>
            </a:r>
            <a:r>
              <a:rPr b="1" i="0" lang="es" sz="2000" u="none" cap="none" strike="noStrike">
                <a:solidFill>
                  <a:schemeClr val="lt1"/>
                </a:solidFill>
                <a:latin typeface="DM Sans"/>
                <a:ea typeface="DM Sans"/>
                <a:cs typeface="DM Sans"/>
                <a:sym typeface="DM Sans"/>
              </a:rPr>
              <a:t>*</a:t>
            </a:r>
            <a:r>
              <a:rPr b="0" i="0" lang="es" sz="2000" u="none" cap="none" strike="noStrike">
                <a:solidFill>
                  <a:schemeClr val="lt1"/>
                </a:solidFill>
                <a:latin typeface="DM Sans"/>
                <a:ea typeface="DM Sans"/>
                <a:cs typeface="DM Sans"/>
                <a:sym typeface="DM Sans"/>
              </a:rPr>
              <a:t>, para que puedas seguir practicando.</a:t>
            </a:r>
            <a:endParaRPr b="0" i="0" sz="2000" u="none" cap="none" strike="noStrike">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rgbClr val="EAFF6A"/>
              </a:buClr>
              <a:buSzPts val="2000"/>
              <a:buFont typeface="DM Sans"/>
              <a:buChar char="●"/>
            </a:pPr>
            <a:r>
              <a:rPr b="1" i="0" lang="es" sz="2000" u="sng" cap="none" strike="noStrike">
                <a:solidFill>
                  <a:schemeClr val="hlink"/>
                </a:solidFill>
                <a:latin typeface="DM Sans"/>
                <a:ea typeface="DM Sans"/>
                <a:cs typeface="DM Sans"/>
                <a:sym typeface="DM Sans"/>
                <a:hlinkClick r:id="rId6"/>
              </a:rPr>
              <a:t>Errores frecuentes</a:t>
            </a:r>
            <a:r>
              <a:rPr b="0" i="0" lang="es" sz="2000" u="none" cap="none" strike="noStrike">
                <a:solidFill>
                  <a:schemeClr val="lt1"/>
                </a:solidFill>
                <a:latin typeface="DM Sans"/>
                <a:ea typeface="DM Sans"/>
                <a:cs typeface="DM Sans"/>
                <a:sym typeface="DM Sans"/>
              </a:rPr>
              <a:t>, para que puedas evitarlos en tu Proyecto final.</a:t>
            </a:r>
            <a:endParaRPr b="0" i="0" sz="22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*La resolución de ambas guías es optativa, pero te sugerimos que realices las actividades para fortalecer tus conocimientos.</a:t>
            </a:r>
            <a:endParaRPr b="0" i="0" sz="1600" u="none" cap="none" strike="noStrike">
              <a:solidFill>
                <a:schemeClr val="lt1"/>
              </a:solidFill>
              <a:latin typeface="DM Sans"/>
              <a:ea typeface="DM Sans"/>
              <a:cs typeface="DM Sans"/>
              <a:sym typeface="DM Sans"/>
            </a:endParaRPr>
          </a:p>
        </p:txBody>
      </p:sp>
      <p:sp>
        <p:nvSpPr>
          <p:cNvPr id="253" name="Google Shape;253;p21"/>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A tener en cuenta</a:t>
            </a:r>
            <a:endParaRPr b="1" i="0" sz="4000" u="none" cap="none" strike="noStrike">
              <a:solidFill>
                <a:srgbClr val="EAFF6A"/>
              </a:solidFill>
              <a:latin typeface="DM Sans"/>
              <a:ea typeface="DM Sans"/>
              <a:cs typeface="DM Sans"/>
              <a:sym typeface="DM Sans"/>
            </a:endParaRPr>
          </a:p>
        </p:txBody>
      </p:sp>
      <p:sp>
        <p:nvSpPr>
          <p:cNvPr id="254" name="Google Shape;254;p2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p:nvPr/>
        </p:nvSpPr>
        <p:spPr>
          <a:xfrm>
            <a:off x="1481100" y="1023900"/>
            <a:ext cx="6181800" cy="3095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2"/>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0" i="0" lang="es" sz="3000" u="none" cap="none" strike="noStrike">
                <a:solidFill>
                  <a:schemeClr val="dk1"/>
                </a:solidFill>
                <a:latin typeface="DM Sans"/>
                <a:ea typeface="DM Sans"/>
                <a:cs typeface="DM Sans"/>
                <a:sym typeface="DM Sans"/>
              </a:rPr>
              <a:t>Tutoriales para instalaciones</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nvSpPr>
        <p:spPr>
          <a:xfrm>
            <a:off x="457350" y="466225"/>
            <a:ext cx="5573100" cy="1182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1" i="0" lang="es" sz="3600" u="none" cap="none" strike="noStrike">
                <a:solidFill>
                  <a:schemeClr val="dk1"/>
                </a:solidFill>
                <a:latin typeface="DM Sans"/>
                <a:ea typeface="DM Sans"/>
                <a:cs typeface="DM Sans"/>
                <a:sym typeface="DM Sans"/>
              </a:rPr>
              <a:t>¿Cómo instalar programas y softwares?</a:t>
            </a:r>
            <a:endParaRPr b="1" i="0" sz="3400" u="none" cap="none" strike="noStrike">
              <a:solidFill>
                <a:schemeClr val="dk1"/>
              </a:solidFill>
              <a:latin typeface="DM Sans"/>
              <a:ea typeface="DM Sans"/>
              <a:cs typeface="DM Sans"/>
              <a:sym typeface="DM Sans"/>
            </a:endParaRPr>
          </a:p>
        </p:txBody>
      </p:sp>
      <p:sp>
        <p:nvSpPr>
          <p:cNvPr id="266" name="Google Shape;266;p23"/>
          <p:cNvSpPr txBox="1"/>
          <p:nvPr/>
        </p:nvSpPr>
        <p:spPr>
          <a:xfrm>
            <a:off x="475500" y="1797800"/>
            <a:ext cx="7646700" cy="8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Dentro de la carpeta </a:t>
            </a:r>
            <a:r>
              <a:rPr b="0" i="0" lang="es" sz="1350" u="sng" cap="none" strike="noStrike">
                <a:solidFill>
                  <a:schemeClr val="hlink"/>
                </a:solidFill>
                <a:latin typeface="DM Sans"/>
                <a:ea typeface="DM Sans"/>
                <a:cs typeface="DM Sans"/>
                <a:sym typeface="DM Sans"/>
                <a:hlinkClick r:id="rId3"/>
              </a:rPr>
              <a:t>“Tutoriales” </a:t>
            </a:r>
            <a:r>
              <a:rPr b="0" i="0" lang="es" sz="1350" u="none" cap="none" strike="noStrike">
                <a:solidFill>
                  <a:srgbClr val="000000"/>
                </a:solidFill>
                <a:latin typeface="DM Sans"/>
                <a:ea typeface="DM Sans"/>
                <a:cs typeface="DM Sans"/>
                <a:sym typeface="DM Sans"/>
              </a:rPr>
              <a:t>encontrarás videos donde te explicamos cómo instalar los softwares y programas que utilizarás a lo largo del curso. Para optimizar la calidad de imagen de los mismos al reproducirlos, deberás seguir los siguientes pasos:</a:t>
            </a:r>
            <a:endParaRPr b="0" i="0" sz="1350" u="none" cap="none" strike="noStrike">
              <a:solidFill>
                <a:srgbClr val="000000"/>
              </a:solidFill>
              <a:latin typeface="DM Sans"/>
              <a:ea typeface="DM Sans"/>
              <a:cs typeface="DM Sans"/>
              <a:sym typeface="DM Sans"/>
            </a:endParaRPr>
          </a:p>
        </p:txBody>
      </p:sp>
      <p:pic>
        <p:nvPicPr>
          <p:cNvPr id="267" name="Google Shape;267;p23"/>
          <p:cNvPicPr preferRelativeResize="0"/>
          <p:nvPr/>
        </p:nvPicPr>
        <p:blipFill rotWithShape="1">
          <a:blip r:embed="rId4">
            <a:alphaModFix/>
          </a:blip>
          <a:srcRect b="0" l="0" r="0" t="0"/>
          <a:stretch/>
        </p:blipFill>
        <p:spPr>
          <a:xfrm>
            <a:off x="785000" y="3143281"/>
            <a:ext cx="1734925" cy="863150"/>
          </a:xfrm>
          <a:prstGeom prst="rect">
            <a:avLst/>
          </a:prstGeom>
          <a:noFill/>
          <a:ln>
            <a:noFill/>
          </a:ln>
        </p:spPr>
      </p:pic>
      <p:cxnSp>
        <p:nvCxnSpPr>
          <p:cNvPr id="268" name="Google Shape;268;p23"/>
          <p:cNvCxnSpPr/>
          <p:nvPr/>
        </p:nvCxnSpPr>
        <p:spPr>
          <a:xfrm>
            <a:off x="2595300" y="3574856"/>
            <a:ext cx="523200" cy="0"/>
          </a:xfrm>
          <a:prstGeom prst="straightConnector1">
            <a:avLst/>
          </a:prstGeom>
          <a:noFill/>
          <a:ln cap="flat" cmpd="sng" w="9525">
            <a:solidFill>
              <a:srgbClr val="FF0000"/>
            </a:solidFill>
            <a:prstDash val="solid"/>
            <a:round/>
            <a:headEnd len="sm" w="sm" type="none"/>
            <a:tailEnd len="med" w="med" type="triangle"/>
          </a:ln>
        </p:spPr>
      </p:cxnSp>
      <p:pic>
        <p:nvPicPr>
          <p:cNvPr id="269" name="Google Shape;269;p23"/>
          <p:cNvPicPr preferRelativeResize="0"/>
          <p:nvPr/>
        </p:nvPicPr>
        <p:blipFill rotWithShape="1">
          <a:blip r:embed="rId5">
            <a:alphaModFix/>
          </a:blip>
          <a:srcRect b="0" l="0" r="0" t="0"/>
          <a:stretch/>
        </p:blipFill>
        <p:spPr>
          <a:xfrm>
            <a:off x="3207850" y="2758431"/>
            <a:ext cx="2597600" cy="1453775"/>
          </a:xfrm>
          <a:prstGeom prst="rect">
            <a:avLst/>
          </a:prstGeom>
          <a:noFill/>
          <a:ln>
            <a:noFill/>
          </a:ln>
        </p:spPr>
      </p:pic>
      <p:pic>
        <p:nvPicPr>
          <p:cNvPr id="270" name="Google Shape;270;p23"/>
          <p:cNvPicPr preferRelativeResize="0"/>
          <p:nvPr/>
        </p:nvPicPr>
        <p:blipFill rotWithShape="1">
          <a:blip r:embed="rId6">
            <a:alphaModFix/>
          </a:blip>
          <a:srcRect b="0" l="0" r="0" t="0"/>
          <a:stretch/>
        </p:blipFill>
        <p:spPr>
          <a:xfrm>
            <a:off x="6467420" y="2771269"/>
            <a:ext cx="1734925" cy="1428106"/>
          </a:xfrm>
          <a:prstGeom prst="rect">
            <a:avLst/>
          </a:prstGeom>
          <a:noFill/>
          <a:ln>
            <a:noFill/>
          </a:ln>
        </p:spPr>
      </p:pic>
      <p:cxnSp>
        <p:nvCxnSpPr>
          <p:cNvPr id="271" name="Google Shape;271;p23"/>
          <p:cNvCxnSpPr/>
          <p:nvPr/>
        </p:nvCxnSpPr>
        <p:spPr>
          <a:xfrm>
            <a:off x="5871900" y="3574856"/>
            <a:ext cx="523200" cy="0"/>
          </a:xfrm>
          <a:prstGeom prst="straightConnector1">
            <a:avLst/>
          </a:prstGeom>
          <a:noFill/>
          <a:ln cap="flat" cmpd="sng" w="9525">
            <a:solidFill>
              <a:srgbClr val="FF0000"/>
            </a:solidFill>
            <a:prstDash val="solid"/>
            <a:round/>
            <a:headEnd len="sm" w="sm" type="none"/>
            <a:tailEnd len="med" w="med" type="triangle"/>
          </a:ln>
        </p:spPr>
      </p:cxnSp>
      <p:sp>
        <p:nvSpPr>
          <p:cNvPr id="272" name="Google Shape;272;p23"/>
          <p:cNvSpPr txBox="1"/>
          <p:nvPr/>
        </p:nvSpPr>
        <p:spPr>
          <a:xfrm>
            <a:off x="537954" y="4199371"/>
            <a:ext cx="2229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Haz clic en configuración </a:t>
            </a:r>
            <a:endParaRPr b="0" i="0" sz="1350" u="none" cap="none" strike="noStrike">
              <a:solidFill>
                <a:srgbClr val="000000"/>
              </a:solidFill>
              <a:latin typeface="DM Sans"/>
              <a:ea typeface="DM Sans"/>
              <a:cs typeface="DM Sans"/>
              <a:sym typeface="DM Sans"/>
            </a:endParaRPr>
          </a:p>
        </p:txBody>
      </p:sp>
      <p:sp>
        <p:nvSpPr>
          <p:cNvPr id="273" name="Google Shape;273;p23"/>
          <p:cNvSpPr txBox="1"/>
          <p:nvPr/>
        </p:nvSpPr>
        <p:spPr>
          <a:xfrm>
            <a:off x="3660441" y="4199374"/>
            <a:ext cx="17349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Luego en calidad</a:t>
            </a:r>
            <a:endParaRPr b="0" i="0" sz="1350" u="none" cap="none" strike="noStrike">
              <a:solidFill>
                <a:srgbClr val="000000"/>
              </a:solidFill>
              <a:latin typeface="DM Sans"/>
              <a:ea typeface="DM Sans"/>
              <a:cs typeface="DM Sans"/>
              <a:sym typeface="DM Sans"/>
            </a:endParaRPr>
          </a:p>
        </p:txBody>
      </p:sp>
      <p:sp>
        <p:nvSpPr>
          <p:cNvPr id="274" name="Google Shape;274;p23"/>
          <p:cNvSpPr txBox="1"/>
          <p:nvPr/>
        </p:nvSpPr>
        <p:spPr>
          <a:xfrm>
            <a:off x="6170150" y="4199375"/>
            <a:ext cx="2597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Y por último selecciona 720p</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p:nvPr/>
        </p:nvSpPr>
        <p:spPr>
          <a:xfrm>
            <a:off x="1481100" y="1023900"/>
            <a:ext cx="6181800" cy="3095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4"/>
          <p:cNvSpPr txBox="1"/>
          <p:nvPr/>
        </p:nvSpPr>
        <p:spPr>
          <a:xfrm>
            <a:off x="1905000" y="2202300"/>
            <a:ext cx="53721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0" i="0" lang="es" sz="3000" u="none" cap="none" strike="noStrike">
                <a:solidFill>
                  <a:schemeClr val="dk1"/>
                </a:solidFill>
                <a:latin typeface="DM Sans"/>
                <a:ea typeface="DM Sans"/>
                <a:cs typeface="DM Sans"/>
                <a:sym typeface="DM Sans"/>
              </a:rPr>
              <a:t>	Introducción a React JS y configuración del entorno</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5"/>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287" name="Google Shape;287;p25"/>
          <p:cNvSpPr/>
          <p:nvPr/>
        </p:nvSpPr>
        <p:spPr>
          <a:xfrm>
            <a:off x="6880106" y="3544664"/>
            <a:ext cx="1596900" cy="580200"/>
          </a:xfrm>
          <a:prstGeom prst="rect">
            <a:avLst/>
          </a:prstGeom>
          <a:solidFill>
            <a:srgbClr val="393B43"/>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DM Sans"/>
                <a:ea typeface="DM Sans"/>
                <a:cs typeface="DM Sans"/>
                <a:sym typeface="DM Sans"/>
              </a:rPr>
              <a:t>Funciones</a:t>
            </a:r>
            <a:endParaRPr b="0" i="0" sz="1200" u="none" cap="none" strike="noStrike">
              <a:solidFill>
                <a:schemeClr val="lt1"/>
              </a:solidFill>
              <a:latin typeface="DM Sans"/>
              <a:ea typeface="DM Sans"/>
              <a:cs typeface="DM Sans"/>
              <a:sym typeface="DM Sans"/>
            </a:endParaRPr>
          </a:p>
        </p:txBody>
      </p:sp>
      <p:sp>
        <p:nvSpPr>
          <p:cNvPr id="288" name="Google Shape;288;p25"/>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 sz="1200" u="none" cap="none" strike="noStrike">
                <a:solidFill>
                  <a:schemeClr val="lt1"/>
                </a:solidFill>
                <a:latin typeface="DM Sans"/>
                <a:ea typeface="DM Sans"/>
                <a:cs typeface="DM Sans"/>
                <a:sym typeface="DM Sans"/>
              </a:rPr>
              <a:t>Los inicios de React JS</a:t>
            </a:r>
            <a:endParaRPr b="0" i="0" sz="1200" u="none" cap="none" strike="noStrike">
              <a:solidFill>
                <a:srgbClr val="FFFFFF"/>
              </a:solidFill>
              <a:latin typeface="DM Sans"/>
              <a:ea typeface="DM Sans"/>
              <a:cs typeface="DM Sans"/>
              <a:sym typeface="DM Sans"/>
            </a:endParaRPr>
          </a:p>
        </p:txBody>
      </p:sp>
      <p:sp>
        <p:nvSpPr>
          <p:cNvPr id="289" name="Google Shape;289;p25"/>
          <p:cNvSpPr/>
          <p:nvPr/>
        </p:nvSpPr>
        <p:spPr>
          <a:xfrm>
            <a:off x="3605556" y="1370875"/>
            <a:ext cx="1596900" cy="580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¿Qué es React?</a:t>
            </a:r>
            <a:endParaRPr b="0" i="0" sz="1200" u="none" cap="none" strike="noStrike">
              <a:solidFill>
                <a:schemeClr val="dk1"/>
              </a:solidFill>
              <a:latin typeface="DM Sans"/>
              <a:ea typeface="DM Sans"/>
              <a:cs typeface="DM Sans"/>
              <a:sym typeface="DM Sans"/>
            </a:endParaRPr>
          </a:p>
        </p:txBody>
      </p:sp>
      <p:pic>
        <p:nvPicPr>
          <p:cNvPr id="290" name="Google Shape;290;p25"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cxnSp>
        <p:nvCxnSpPr>
          <p:cNvPr id="291" name="Google Shape;291;p25"/>
          <p:cNvCxnSpPr/>
          <p:nvPr/>
        </p:nvCxnSpPr>
        <p:spPr>
          <a:xfrm>
            <a:off x="2005056" y="1730575"/>
            <a:ext cx="1600500" cy="13200"/>
          </a:xfrm>
          <a:prstGeom prst="straightConnector1">
            <a:avLst/>
          </a:prstGeom>
          <a:noFill/>
          <a:ln cap="flat" cmpd="sng" w="9525">
            <a:solidFill>
              <a:srgbClr val="CCCCCC"/>
            </a:solidFill>
            <a:prstDash val="solid"/>
            <a:round/>
            <a:headEnd len="med" w="med" type="oval"/>
            <a:tailEnd len="med" w="med" type="oval"/>
          </a:ln>
        </p:spPr>
      </p:cxnSp>
      <p:cxnSp>
        <p:nvCxnSpPr>
          <p:cNvPr id="292" name="Google Shape;292;p25"/>
          <p:cNvCxnSpPr>
            <a:endCxn id="293" idx="1"/>
          </p:cNvCxnSpPr>
          <p:nvPr/>
        </p:nvCxnSpPr>
        <p:spPr>
          <a:xfrm>
            <a:off x="5202506" y="1660975"/>
            <a:ext cx="1655700" cy="0"/>
          </a:xfrm>
          <a:prstGeom prst="straightConnector1">
            <a:avLst/>
          </a:prstGeom>
          <a:noFill/>
          <a:ln cap="flat" cmpd="sng" w="9525">
            <a:solidFill>
              <a:srgbClr val="CCCCCC"/>
            </a:solidFill>
            <a:prstDash val="solid"/>
            <a:round/>
            <a:headEnd len="med" w="med" type="oval"/>
            <a:tailEnd len="med" w="med" type="oval"/>
          </a:ln>
        </p:spPr>
      </p:cxnSp>
      <p:sp>
        <p:nvSpPr>
          <p:cNvPr id="293" name="Google Shape;293;p25"/>
          <p:cNvSpPr/>
          <p:nvPr/>
        </p:nvSpPr>
        <p:spPr>
          <a:xfrm>
            <a:off x="6858206" y="137087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DM Sans"/>
                <a:ea typeface="DM Sans"/>
                <a:cs typeface="DM Sans"/>
                <a:sym typeface="DM Sans"/>
              </a:rPr>
              <a:t>Componentes</a:t>
            </a:r>
            <a:endParaRPr b="0" i="0" sz="1200" u="none" cap="none" strike="noStrike">
              <a:solidFill>
                <a:schemeClr val="lt1"/>
              </a:solidFill>
              <a:latin typeface="DM Sans"/>
              <a:ea typeface="DM Sans"/>
              <a:cs typeface="DM Sans"/>
              <a:sym typeface="DM Sans"/>
            </a:endParaRPr>
          </a:p>
        </p:txBody>
      </p:sp>
      <p:cxnSp>
        <p:nvCxnSpPr>
          <p:cNvPr id="294" name="Google Shape;294;p25"/>
          <p:cNvCxnSpPr/>
          <p:nvPr/>
        </p:nvCxnSpPr>
        <p:spPr>
          <a:xfrm>
            <a:off x="5202500" y="1660971"/>
            <a:ext cx="1677600" cy="10983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95" name="Google Shape;295;p25"/>
          <p:cNvSpPr/>
          <p:nvPr/>
        </p:nvSpPr>
        <p:spPr>
          <a:xfrm>
            <a:off x="6880106" y="245777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chemeClr val="lt1"/>
                </a:solidFill>
                <a:latin typeface="DM Sans"/>
                <a:ea typeface="DM Sans"/>
                <a:cs typeface="DM Sans"/>
                <a:sym typeface="DM Sans"/>
              </a:rPr>
              <a:t>Código declarativo Vs Código imperativo</a:t>
            </a:r>
            <a:endParaRPr b="0" i="0" sz="1100" u="none" cap="none" strike="noStrike">
              <a:solidFill>
                <a:schemeClr val="lt1"/>
              </a:solidFill>
              <a:latin typeface="DM Sans"/>
              <a:ea typeface="DM Sans"/>
              <a:cs typeface="DM Sans"/>
              <a:sym typeface="DM Sans"/>
            </a:endParaRPr>
          </a:p>
        </p:txBody>
      </p:sp>
      <p:cxnSp>
        <p:nvCxnSpPr>
          <p:cNvPr id="296" name="Google Shape;296;p25"/>
          <p:cNvCxnSpPr>
            <a:endCxn id="287" idx="1"/>
          </p:cNvCxnSpPr>
          <p:nvPr/>
        </p:nvCxnSpPr>
        <p:spPr>
          <a:xfrm flipH="1" rot="-5400000">
            <a:off x="4954406" y="1909064"/>
            <a:ext cx="2173800" cy="1677600"/>
          </a:xfrm>
          <a:prstGeom prst="bentConnector2">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nvSpPr>
        <p:spPr>
          <a:xfrm>
            <a:off x="475500" y="2114025"/>
            <a:ext cx="47967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React JS fue creada por el equipo de desarrollo de Facebook como solución </a:t>
            </a:r>
            <a:r>
              <a:rPr b="1" i="0" lang="es" sz="1200" u="none" cap="none" strike="noStrike">
                <a:solidFill>
                  <a:schemeClr val="dk1"/>
                </a:solidFill>
                <a:latin typeface="DM Sans"/>
                <a:ea typeface="DM Sans"/>
                <a:cs typeface="DM Sans"/>
                <a:sym typeface="DM Sans"/>
              </a:rPr>
              <a:t>para construir interfaces de usuario en aplicaciones web</a:t>
            </a:r>
            <a:r>
              <a:rPr b="0" i="0" lang="es" sz="1200" u="none" cap="none" strike="noStrike">
                <a:solidFill>
                  <a:schemeClr val="dk1"/>
                </a:solidFill>
                <a:latin typeface="DM Sans"/>
                <a:ea typeface="DM Sans"/>
                <a:cs typeface="DM Sans"/>
                <a:sym typeface="DM Sans"/>
              </a:rPr>
              <a:t>.</a:t>
            </a:r>
            <a:endParaRPr b="0"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 </a:t>
            </a:r>
            <a:endParaRPr b="0"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 sz="1200" u="none" cap="none" strike="noStrike">
                <a:solidFill>
                  <a:schemeClr val="dk1"/>
                </a:solidFill>
                <a:latin typeface="DM Sans"/>
                <a:ea typeface="DM Sans"/>
                <a:cs typeface="DM Sans"/>
                <a:sym typeface="DM Sans"/>
              </a:rPr>
              <a:t>A diferencia de Bootstrap, React es una biblioteca de JavaScript para construir interfaces y su lógica interna,</a:t>
            </a:r>
            <a:r>
              <a:rPr b="1" i="0" lang="es" sz="1200" u="none" cap="none" strike="noStrike">
                <a:solidFill>
                  <a:schemeClr val="dk1"/>
                </a:solidFill>
                <a:latin typeface="DM Sans"/>
                <a:ea typeface="DM Sans"/>
                <a:cs typeface="DM Sans"/>
                <a:sym typeface="DM Sans"/>
              </a:rPr>
              <a:t> sin un enfoque particular en el apartado estético.</a:t>
            </a:r>
            <a:endParaRPr b="1"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Crearemos estas interfaces mediante </a:t>
            </a:r>
            <a:r>
              <a:rPr b="1" i="0" lang="es" sz="1200" u="none" cap="none" strike="noStrike">
                <a:solidFill>
                  <a:schemeClr val="dk1"/>
                </a:solidFill>
                <a:latin typeface="DM Sans"/>
                <a:ea typeface="DM Sans"/>
                <a:cs typeface="DM Sans"/>
                <a:sym typeface="DM Sans"/>
              </a:rPr>
              <a:t>componentes. </a:t>
            </a:r>
            <a:r>
              <a:rPr b="0" i="0" lang="es" sz="1200" u="none" cap="none" strike="noStrike">
                <a:solidFill>
                  <a:schemeClr val="dk1"/>
                </a:solidFill>
                <a:latin typeface="DM Sans"/>
                <a:ea typeface="DM Sans"/>
                <a:cs typeface="DM Sans"/>
                <a:sym typeface="DM Sans"/>
              </a:rPr>
              <a:t>Un componente es un elemento que cumple un rol específico en la interfaz. Por ejemplo, un botón, un formulario o una imagen.</a:t>
            </a:r>
            <a:endParaRPr b="0" i="0" sz="1200" u="none" cap="none" strike="noStrike">
              <a:solidFill>
                <a:schemeClr val="dk1"/>
              </a:solidFill>
              <a:latin typeface="DM Sans"/>
              <a:ea typeface="DM Sans"/>
              <a:cs typeface="DM Sans"/>
              <a:sym typeface="DM Sans"/>
            </a:endParaRPr>
          </a:p>
        </p:txBody>
      </p:sp>
      <p:sp>
        <p:nvSpPr>
          <p:cNvPr id="302" name="Google Shape;302;p26"/>
          <p:cNvSpPr txBox="1"/>
          <p:nvPr/>
        </p:nvSpPr>
        <p:spPr>
          <a:xfrm>
            <a:off x="475500" y="971050"/>
            <a:ext cx="48495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i="0" lang="es" sz="3200" u="none" cap="none" strike="noStrike">
                <a:solidFill>
                  <a:schemeClr val="dk1"/>
                </a:solidFill>
                <a:latin typeface="DM Sans"/>
                <a:ea typeface="DM Sans"/>
                <a:cs typeface="DM Sans"/>
                <a:sym typeface="DM Sans"/>
              </a:rPr>
              <a:t>React: una librería para crear interfaces.</a:t>
            </a:r>
            <a:endParaRPr b="1" i="0" sz="4000" u="none" cap="none" strike="noStrike">
              <a:solidFill>
                <a:schemeClr val="dk1"/>
              </a:solidFill>
              <a:latin typeface="DM Sans"/>
              <a:ea typeface="DM Sans"/>
              <a:cs typeface="DM Sans"/>
              <a:sym typeface="DM Sans"/>
            </a:endParaRPr>
          </a:p>
        </p:txBody>
      </p:sp>
      <p:pic>
        <p:nvPicPr>
          <p:cNvPr id="303" name="Google Shape;303;p2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04" name="Google Shape;304;p26"/>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305" name="Google Shape;305;p26"/>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306" name="Google Shape;306;p2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nvSpPr>
        <p:spPr>
          <a:xfrm>
            <a:off x="475500" y="971050"/>
            <a:ext cx="48495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i="0" lang="es" sz="3200" u="none" cap="none" strike="noStrike">
                <a:solidFill>
                  <a:schemeClr val="dk1"/>
                </a:solidFill>
                <a:latin typeface="DM Sans"/>
                <a:ea typeface="DM Sans"/>
                <a:cs typeface="DM Sans"/>
                <a:sym typeface="DM Sans"/>
              </a:rPr>
              <a:t>Código Declarativo</a:t>
            </a:r>
            <a:endParaRPr b="1" i="0" sz="3200" u="none" cap="none" strike="noStrike">
              <a:solidFill>
                <a:schemeClr val="dk1"/>
              </a:solidFill>
              <a:latin typeface="DM Sans"/>
              <a:ea typeface="DM Sans"/>
              <a:cs typeface="DM Sans"/>
              <a:sym typeface="DM Sans"/>
            </a:endParaRPr>
          </a:p>
        </p:txBody>
      </p:sp>
      <p:pic>
        <p:nvPicPr>
          <p:cNvPr id="312" name="Google Shape;312;p2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13" name="Google Shape;313;p27"/>
          <p:cNvSpPr txBox="1"/>
          <p:nvPr/>
        </p:nvSpPr>
        <p:spPr>
          <a:xfrm>
            <a:off x="475500" y="1793175"/>
            <a:ext cx="50886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1200" u="none" cap="none" strike="noStrike">
                <a:solidFill>
                  <a:schemeClr val="dk1"/>
                </a:solidFill>
                <a:latin typeface="DM Sans"/>
                <a:ea typeface="DM Sans"/>
                <a:cs typeface="DM Sans"/>
                <a:sym typeface="DM Sans"/>
              </a:rPr>
              <a:t>React utiliza un enfoque </a:t>
            </a:r>
            <a:r>
              <a:rPr b="1" i="0" lang="es" sz="1200" u="none" cap="none" strike="noStrike">
                <a:solidFill>
                  <a:schemeClr val="dk1"/>
                </a:solidFill>
                <a:latin typeface="DM Sans"/>
                <a:ea typeface="DM Sans"/>
                <a:cs typeface="DM Sans"/>
                <a:sym typeface="DM Sans"/>
              </a:rPr>
              <a:t>declarativo </a:t>
            </a:r>
            <a:r>
              <a:rPr b="0" i="0" lang="es" sz="1200" u="none" cap="none" strike="noStrike">
                <a:solidFill>
                  <a:schemeClr val="dk1"/>
                </a:solidFill>
                <a:latin typeface="DM Sans"/>
                <a:ea typeface="DM Sans"/>
                <a:cs typeface="DM Sans"/>
                <a:sym typeface="DM Sans"/>
              </a:rPr>
              <a:t>en su programación, lo que significa que nos enfocamos en declarar nuestras intenciones y lógica en lugar de especificar los pasos detallados.</a:t>
            </a:r>
            <a:endParaRPr b="0"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 sz="1200" u="none" cap="none" strike="noStrike">
                <a:solidFill>
                  <a:schemeClr val="dk1"/>
                </a:solidFill>
                <a:latin typeface="DM Sans"/>
                <a:ea typeface="DM Sans"/>
                <a:cs typeface="DM Sans"/>
                <a:sym typeface="DM Sans"/>
              </a:rPr>
              <a:t>Repasamos conceptos básicos de JavaScript:</a:t>
            </a:r>
            <a:endParaRPr b="0" i="0" sz="1200" u="none" cap="none" strike="noStrike">
              <a:solidFill>
                <a:schemeClr val="dk1"/>
              </a:solidFill>
              <a:latin typeface="DM Sans"/>
              <a:ea typeface="DM Sans"/>
              <a:cs typeface="DM Sans"/>
              <a:sym typeface="DM Sans"/>
            </a:endParaRPr>
          </a:p>
          <a:p>
            <a:pPr indent="-304800" lvl="0" marL="457200" marR="0" rtl="0" algn="l">
              <a:lnSpc>
                <a:spcPct val="115000"/>
              </a:lnSpc>
              <a:spcBef>
                <a:spcPts val="0"/>
              </a:spcBef>
              <a:spcAft>
                <a:spcPts val="0"/>
              </a:spcAft>
              <a:buClr>
                <a:schemeClr val="dk1"/>
              </a:buClr>
              <a:buSzPts val="1200"/>
              <a:buFont typeface="DM Sans"/>
              <a:buChar char="●"/>
            </a:pPr>
            <a:r>
              <a:rPr b="1" i="0" lang="es" sz="1200" u="none" cap="none" strike="noStrike">
                <a:solidFill>
                  <a:schemeClr val="dk1"/>
                </a:solidFill>
                <a:latin typeface="DM Sans"/>
                <a:ea typeface="DM Sans"/>
                <a:cs typeface="DM Sans"/>
                <a:sym typeface="DM Sans"/>
              </a:rPr>
              <a:t>Una expresión </a:t>
            </a:r>
            <a:r>
              <a:rPr b="0" i="0" lang="es" sz="1200" u="none" cap="none" strike="noStrike">
                <a:solidFill>
                  <a:schemeClr val="dk1"/>
                </a:solidFill>
                <a:latin typeface="DM Sans"/>
                <a:ea typeface="DM Sans"/>
                <a:cs typeface="DM Sans"/>
                <a:sym typeface="DM Sans"/>
              </a:rPr>
              <a:t>es una combinación de valores, variables, operadores y llamadas a funciones que se evalúa y produce un resultado. </a:t>
            </a:r>
            <a:endParaRPr b="0" i="0" sz="1200" u="none" cap="none" strike="noStrike">
              <a:solidFill>
                <a:schemeClr val="dk1"/>
              </a:solidFill>
              <a:latin typeface="DM Sans"/>
              <a:ea typeface="DM Sans"/>
              <a:cs typeface="DM Sans"/>
              <a:sym typeface="DM Sans"/>
            </a:endParaRPr>
          </a:p>
          <a:p>
            <a:pPr indent="-304800" lvl="0" marL="457200" marR="0" rtl="0" algn="l">
              <a:lnSpc>
                <a:spcPct val="115000"/>
              </a:lnSpc>
              <a:spcBef>
                <a:spcPts val="0"/>
              </a:spcBef>
              <a:spcAft>
                <a:spcPts val="0"/>
              </a:spcAft>
              <a:buClr>
                <a:schemeClr val="dk1"/>
              </a:buClr>
              <a:buSzPts val="1200"/>
              <a:buFont typeface="DM Sans"/>
              <a:buChar char="●"/>
            </a:pPr>
            <a:r>
              <a:rPr b="1" i="0" lang="es" sz="1200" u="none" cap="none" strike="noStrike">
                <a:solidFill>
                  <a:schemeClr val="dk1"/>
                </a:solidFill>
                <a:latin typeface="DM Sans"/>
                <a:ea typeface="DM Sans"/>
                <a:cs typeface="DM Sans"/>
                <a:sym typeface="DM Sans"/>
              </a:rPr>
              <a:t>Una función es un bloque de código reutilizable </a:t>
            </a:r>
            <a:r>
              <a:rPr b="0" i="0" lang="es" sz="1200" u="none" cap="none" strike="noStrike">
                <a:solidFill>
                  <a:schemeClr val="dk1"/>
                </a:solidFill>
                <a:latin typeface="DM Sans"/>
                <a:ea typeface="DM Sans"/>
                <a:cs typeface="DM Sans"/>
                <a:sym typeface="DM Sans"/>
              </a:rPr>
              <a:t>qué podemos tratar de dos maneras: como </a:t>
            </a:r>
            <a:r>
              <a:rPr b="1" i="0" lang="es" sz="1200" u="none" cap="none" strike="noStrike">
                <a:solidFill>
                  <a:schemeClr val="dk1"/>
                </a:solidFill>
                <a:latin typeface="DM Sans"/>
                <a:ea typeface="DM Sans"/>
                <a:cs typeface="DM Sans"/>
                <a:sym typeface="DM Sans"/>
              </a:rPr>
              <a:t>referencia</a:t>
            </a:r>
            <a:r>
              <a:rPr b="0" i="0" lang="es" sz="1200" u="none" cap="none" strike="noStrike">
                <a:solidFill>
                  <a:schemeClr val="dk1"/>
                </a:solidFill>
                <a:latin typeface="DM Sans"/>
                <a:ea typeface="DM Sans"/>
                <a:cs typeface="DM Sans"/>
                <a:sym typeface="DM Sans"/>
              </a:rPr>
              <a:t> o como el valor </a:t>
            </a:r>
            <a:r>
              <a:rPr b="1" i="0" lang="es" sz="1200" u="none" cap="none" strike="noStrike">
                <a:solidFill>
                  <a:schemeClr val="dk1"/>
                </a:solidFill>
                <a:latin typeface="DM Sans"/>
                <a:ea typeface="DM Sans"/>
                <a:cs typeface="DM Sans"/>
                <a:sym typeface="DM Sans"/>
              </a:rPr>
              <a:t>resultado </a:t>
            </a:r>
            <a:r>
              <a:rPr b="0" i="0" lang="es" sz="1200" u="none" cap="none" strike="noStrike">
                <a:solidFill>
                  <a:schemeClr val="dk1"/>
                </a:solidFill>
                <a:latin typeface="DM Sans"/>
                <a:ea typeface="DM Sans"/>
                <a:cs typeface="DM Sans"/>
                <a:sym typeface="DM Sans"/>
              </a:rPr>
              <a:t>o return.</a:t>
            </a:r>
            <a:endParaRPr b="0" i="0" sz="1200" u="none" cap="none" strike="noStrike">
              <a:solidFill>
                <a:schemeClr val="dk1"/>
              </a:solidFill>
              <a:latin typeface="DM Sans"/>
              <a:ea typeface="DM Sans"/>
              <a:cs typeface="DM Sans"/>
              <a:sym typeface="DM Sans"/>
            </a:endParaRPr>
          </a:p>
        </p:txBody>
      </p:sp>
      <p:pic>
        <p:nvPicPr>
          <p:cNvPr id="314" name="Google Shape;314;p27"/>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315" name="Google Shape;315;p2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txBox="1"/>
          <p:nvPr/>
        </p:nvSpPr>
        <p:spPr>
          <a:xfrm>
            <a:off x="530225" y="468275"/>
            <a:ext cx="48495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i="0" lang="es" sz="3200" u="none" cap="none" strike="noStrike">
                <a:solidFill>
                  <a:schemeClr val="dk1"/>
                </a:solidFill>
                <a:latin typeface="DM Sans"/>
                <a:ea typeface="DM Sans"/>
                <a:cs typeface="DM Sans"/>
                <a:sym typeface="DM Sans"/>
              </a:rPr>
              <a:t>React detrás de escena</a:t>
            </a:r>
            <a:endParaRPr b="1" i="0" sz="3200" u="none" cap="none" strike="noStrike">
              <a:solidFill>
                <a:schemeClr val="dk1"/>
              </a:solidFill>
              <a:latin typeface="DM Sans"/>
              <a:ea typeface="DM Sans"/>
              <a:cs typeface="DM Sans"/>
              <a:sym typeface="DM Sans"/>
            </a:endParaRPr>
          </a:p>
        </p:txBody>
      </p:sp>
      <p:pic>
        <p:nvPicPr>
          <p:cNvPr id="321" name="Google Shape;321;p2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22" name="Google Shape;322;p28"/>
          <p:cNvSpPr txBox="1"/>
          <p:nvPr/>
        </p:nvSpPr>
        <p:spPr>
          <a:xfrm>
            <a:off x="475500" y="1670625"/>
            <a:ext cx="5088600" cy="270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rgbClr val="000000"/>
                </a:solidFill>
                <a:latin typeface="DM Sans"/>
                <a:ea typeface="DM Sans"/>
                <a:cs typeface="DM Sans"/>
                <a:sym typeface="DM Sans"/>
              </a:rPr>
              <a:t>Premisas de React:</a:t>
            </a:r>
            <a:endParaRPr b="1" i="0" sz="1200" u="none" cap="none" strike="noStrike">
              <a:solidFill>
                <a:srgbClr val="000000"/>
              </a:solidFill>
              <a:latin typeface="DM Sans"/>
              <a:ea typeface="DM Sans"/>
              <a:cs typeface="DM Sans"/>
              <a:sym typeface="DM Sans"/>
            </a:endParaRPr>
          </a:p>
          <a:p>
            <a:pPr indent="-304800" lvl="0" marL="457200" marR="0" rtl="0" algn="l">
              <a:lnSpc>
                <a:spcPct val="115000"/>
              </a:lnSpc>
              <a:spcBef>
                <a:spcPts val="0"/>
              </a:spcBef>
              <a:spcAft>
                <a:spcPts val="0"/>
              </a:spcAft>
              <a:buClr>
                <a:srgbClr val="000000"/>
              </a:buClr>
              <a:buSzPts val="1200"/>
              <a:buFont typeface="DM Sans"/>
              <a:buChar char="●"/>
            </a:pPr>
            <a:r>
              <a:rPr b="0" i="0" lang="es" sz="1200" u="none" cap="none" strike="noStrike">
                <a:solidFill>
                  <a:srgbClr val="000000"/>
                </a:solidFill>
                <a:latin typeface="DM Sans"/>
                <a:ea typeface="DM Sans"/>
                <a:cs typeface="DM Sans"/>
                <a:sym typeface="DM Sans"/>
              </a:rPr>
              <a:t>El acceso al DOM es costoso</a:t>
            </a:r>
            <a:endParaRPr b="0" i="0" sz="1200" u="none" cap="none" strike="noStrike">
              <a:solidFill>
                <a:srgbClr val="000000"/>
              </a:solidFill>
              <a:latin typeface="DM Sans"/>
              <a:ea typeface="DM Sans"/>
              <a:cs typeface="DM Sans"/>
              <a:sym typeface="DM Sans"/>
            </a:endParaRPr>
          </a:p>
          <a:p>
            <a:pPr indent="-304800" lvl="0" marL="457200" marR="0" rtl="0" algn="l">
              <a:lnSpc>
                <a:spcPct val="115000"/>
              </a:lnSpc>
              <a:spcBef>
                <a:spcPts val="0"/>
              </a:spcBef>
              <a:spcAft>
                <a:spcPts val="0"/>
              </a:spcAft>
              <a:buClr>
                <a:srgbClr val="000000"/>
              </a:buClr>
              <a:buSzPts val="1200"/>
              <a:buFont typeface="DM Sans"/>
              <a:buChar char="●"/>
            </a:pPr>
            <a:r>
              <a:rPr b="0" i="0" lang="es" sz="1200" u="none" cap="none" strike="noStrike">
                <a:solidFill>
                  <a:srgbClr val="000000"/>
                </a:solidFill>
                <a:latin typeface="DM Sans"/>
                <a:ea typeface="DM Sans"/>
                <a:cs typeface="DM Sans"/>
                <a:sym typeface="DM Sans"/>
              </a:rPr>
              <a:t>Flujo de datos unidireccional</a:t>
            </a:r>
            <a:endParaRPr b="0" i="0" sz="120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React logra un enorme rendimiento gracias a dos conceptos fundamentales:</a:t>
            </a:r>
            <a:endParaRPr b="1" i="0" sz="1200" u="none" cap="none" strike="noStrike">
              <a:solidFill>
                <a:srgbClr val="000000"/>
              </a:solidFill>
              <a:latin typeface="DM Sans"/>
              <a:ea typeface="DM Sans"/>
              <a:cs typeface="DM Sans"/>
              <a:sym typeface="DM Sans"/>
            </a:endParaRPr>
          </a:p>
          <a:p>
            <a:pPr indent="-304800" lvl="0" marL="457200" marR="0" rtl="0" algn="l">
              <a:lnSpc>
                <a:spcPct val="115000"/>
              </a:lnSpc>
              <a:spcBef>
                <a:spcPts val="0"/>
              </a:spcBef>
              <a:spcAft>
                <a:spcPts val="0"/>
              </a:spcAft>
              <a:buClr>
                <a:srgbClr val="000000"/>
              </a:buClr>
              <a:buSzPts val="1200"/>
              <a:buFont typeface="DM Sans"/>
              <a:buChar char="●"/>
            </a:pPr>
            <a:r>
              <a:rPr b="1" i="0" lang="es" sz="1200" u="none" cap="none" strike="noStrike">
                <a:solidFill>
                  <a:srgbClr val="000000"/>
                </a:solidFill>
                <a:latin typeface="DM Sans"/>
                <a:ea typeface="DM Sans"/>
                <a:cs typeface="DM Sans"/>
                <a:sym typeface="DM Sans"/>
              </a:rPr>
              <a:t>El Virtual DOM</a:t>
            </a:r>
            <a:r>
              <a:rPr b="0" i="0" lang="es" sz="1200" u="none" cap="none" strike="noStrike">
                <a:solidFill>
                  <a:srgbClr val="000000"/>
                </a:solidFill>
                <a:latin typeface="DM Sans"/>
                <a:ea typeface="DM Sans"/>
                <a:cs typeface="DM Sans"/>
                <a:sym typeface="DM Sans"/>
              </a:rPr>
              <a:t> permite procesar los cambios en una representación virtual en memoria en lugar de modificar directamente el DOM real. </a:t>
            </a:r>
            <a:endParaRPr b="0" i="0" sz="1200" u="none" cap="none" strike="noStrike">
              <a:solidFill>
                <a:srgbClr val="000000"/>
              </a:solidFill>
              <a:latin typeface="DM Sans"/>
              <a:ea typeface="DM Sans"/>
              <a:cs typeface="DM Sans"/>
              <a:sym typeface="DM Sans"/>
            </a:endParaRPr>
          </a:p>
          <a:p>
            <a:pPr indent="-304800" lvl="0" marL="457200" marR="0" rtl="0" algn="l">
              <a:lnSpc>
                <a:spcPct val="115000"/>
              </a:lnSpc>
              <a:spcBef>
                <a:spcPts val="0"/>
              </a:spcBef>
              <a:spcAft>
                <a:spcPts val="0"/>
              </a:spcAft>
              <a:buClr>
                <a:srgbClr val="000000"/>
              </a:buClr>
              <a:buSzPts val="1200"/>
              <a:buFont typeface="DM Sans"/>
              <a:buChar char="●"/>
            </a:pPr>
            <a:r>
              <a:rPr b="1" i="0" lang="es" sz="1200" u="none" cap="none" strike="noStrike">
                <a:solidFill>
                  <a:srgbClr val="000000"/>
                </a:solidFill>
                <a:latin typeface="DM Sans"/>
                <a:ea typeface="DM Sans"/>
                <a:cs typeface="DM Sans"/>
                <a:sym typeface="DM Sans"/>
              </a:rPr>
              <a:t>La reconciliación</a:t>
            </a:r>
            <a:r>
              <a:rPr b="0" i="0" lang="es" sz="1200" u="none" cap="none" strike="noStrike">
                <a:solidFill>
                  <a:srgbClr val="000000"/>
                </a:solidFill>
                <a:latin typeface="DM Sans"/>
                <a:ea typeface="DM Sans"/>
                <a:cs typeface="DM Sans"/>
                <a:sym typeface="DM Sans"/>
              </a:rPr>
              <a:t> es el proceso en el que React compara el Virtual DOM actual con su versión previa y aplica solo los cambios necesarios en el DOM real. </a:t>
            </a:r>
            <a:endParaRPr b="1" i="0" sz="1200" u="none" cap="none" strike="noStrike">
              <a:solidFill>
                <a:srgbClr val="000000"/>
              </a:solidFill>
              <a:latin typeface="DM Sans"/>
              <a:ea typeface="DM Sans"/>
              <a:cs typeface="DM Sans"/>
              <a:sym typeface="DM Sans"/>
            </a:endParaRPr>
          </a:p>
        </p:txBody>
      </p:sp>
      <p:pic>
        <p:nvPicPr>
          <p:cNvPr id="323" name="Google Shape;323;p28"/>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324" name="Google Shape;324;p2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nvSpPr>
        <p:spPr>
          <a:xfrm>
            <a:off x="475500" y="971050"/>
            <a:ext cx="4849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Node y NPM</a:t>
            </a:r>
            <a:endParaRPr b="1" i="0" sz="4000" u="none" cap="none" strike="noStrike">
              <a:solidFill>
                <a:schemeClr val="dk1"/>
              </a:solidFill>
              <a:latin typeface="DM Sans"/>
              <a:ea typeface="DM Sans"/>
              <a:cs typeface="DM Sans"/>
              <a:sym typeface="DM Sans"/>
            </a:endParaRPr>
          </a:p>
        </p:txBody>
      </p:sp>
      <p:pic>
        <p:nvPicPr>
          <p:cNvPr id="330" name="Google Shape;330;p2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31" name="Google Shape;331;p29"/>
          <p:cNvSpPr txBox="1"/>
          <p:nvPr/>
        </p:nvSpPr>
        <p:spPr>
          <a:xfrm>
            <a:off x="475500" y="1928825"/>
            <a:ext cx="4566600" cy="206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rgbClr val="000000"/>
                </a:solidFill>
                <a:latin typeface="DM Sans"/>
                <a:ea typeface="DM Sans"/>
                <a:cs typeface="DM Sans"/>
                <a:sym typeface="DM Sans"/>
              </a:rPr>
              <a:t>Node.js</a:t>
            </a:r>
            <a:r>
              <a:rPr b="0" i="0" lang="es" sz="1200" u="none" cap="none" strike="noStrike">
                <a:solidFill>
                  <a:srgbClr val="000000"/>
                </a:solidFill>
                <a:latin typeface="DM Sans"/>
                <a:ea typeface="DM Sans"/>
                <a:cs typeface="DM Sans"/>
                <a:sym typeface="DM Sans"/>
              </a:rPr>
              <a:t> es un entorno de ejecución de JavaScript que permite correr código en el servidor o en la computadora local. Proporciona acceso a recursos del sistema operativo, operaciones de entrada/salida y comunicación en red.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Se pueden instalar módulos adicionales utilizando </a:t>
            </a:r>
            <a:r>
              <a:rPr b="1" i="0" lang="es" sz="1200" u="none" cap="none" strike="noStrike">
                <a:solidFill>
                  <a:srgbClr val="000000"/>
                </a:solidFill>
                <a:latin typeface="DM Sans"/>
                <a:ea typeface="DM Sans"/>
                <a:cs typeface="DM Sans"/>
                <a:sym typeface="DM Sans"/>
              </a:rPr>
              <a:t>NPM,</a:t>
            </a:r>
            <a:r>
              <a:rPr b="0" i="0" lang="es" sz="1200" u="none" cap="none" strike="noStrike">
                <a:solidFill>
                  <a:srgbClr val="000000"/>
                </a:solidFill>
                <a:latin typeface="DM Sans"/>
                <a:ea typeface="DM Sans"/>
                <a:cs typeface="DM Sans"/>
                <a:sym typeface="DM Sans"/>
              </a:rPr>
              <a:t> una herramienta para gestionar paquetes en Node.js NPM funciona como repositorio y herramienta de línea de comandos </a:t>
            </a:r>
            <a:r>
              <a:rPr b="1" i="0" lang="es" sz="1200" u="none" cap="none" strike="noStrike">
                <a:solidFill>
                  <a:srgbClr val="000000"/>
                </a:solidFill>
                <a:latin typeface="DM Sans"/>
                <a:ea typeface="DM Sans"/>
                <a:cs typeface="DM Sans"/>
                <a:sym typeface="DM Sans"/>
              </a:rPr>
              <a:t>(CLI) </a:t>
            </a:r>
            <a:r>
              <a:rPr b="0" i="0" lang="es" sz="1200" u="none" cap="none" strike="noStrike">
                <a:solidFill>
                  <a:srgbClr val="000000"/>
                </a:solidFill>
                <a:latin typeface="DM Sans"/>
                <a:ea typeface="DM Sans"/>
                <a:cs typeface="DM Sans"/>
                <a:sym typeface="DM Sans"/>
              </a:rPr>
              <a:t>para la gestión de paquetes.</a:t>
            </a:r>
            <a:endParaRPr b="1" i="0" sz="1200" u="none" cap="none" strike="noStrike">
              <a:solidFill>
                <a:srgbClr val="000000"/>
              </a:solidFill>
              <a:latin typeface="DM Sans"/>
              <a:ea typeface="DM Sans"/>
              <a:cs typeface="DM Sans"/>
              <a:sym typeface="DM Sans"/>
            </a:endParaRPr>
          </a:p>
        </p:txBody>
      </p:sp>
      <p:pic>
        <p:nvPicPr>
          <p:cNvPr id="332" name="Google Shape;332;p29"/>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333" name="Google Shape;333;p2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 </a:t>
            </a:r>
            <a:endParaRPr b="1" i="0" sz="3000" u="none" cap="none" strike="noStrike">
              <a:solidFill>
                <a:srgbClr val="EAFF6A"/>
              </a:solidFill>
              <a:latin typeface="DM Sans"/>
              <a:ea typeface="DM Sans"/>
              <a:cs typeface="DM Sans"/>
              <a:sym typeface="DM Sans"/>
            </a:endParaRPr>
          </a:p>
        </p:txBody>
      </p:sp>
      <p:pic>
        <p:nvPicPr>
          <p:cNvPr id="58" name="Google Shape;58;p3"/>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59" name="Google Shape;59;p3"/>
          <p:cNvSpPr txBox="1"/>
          <p:nvPr/>
        </p:nvSpPr>
        <p:spPr>
          <a:xfrm>
            <a:off x="2690561" y="1451613"/>
            <a:ext cx="4281300" cy="639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Conocer</a:t>
            </a:r>
            <a:r>
              <a:rPr b="0" i="0" lang="es" sz="1350" u="none" cap="none" strike="noStrike">
                <a:solidFill>
                  <a:schemeClr val="lt1"/>
                </a:solidFill>
                <a:latin typeface="DM Sans"/>
                <a:ea typeface="DM Sans"/>
                <a:cs typeface="DM Sans"/>
                <a:sym typeface="DM Sans"/>
              </a:rPr>
              <a:t> los conceptos básicos de React</a:t>
            </a:r>
            <a:endParaRPr b="0" i="0" sz="1350" u="none" cap="none" strike="noStrike">
              <a:solidFill>
                <a:schemeClr val="lt1"/>
              </a:solidFill>
              <a:latin typeface="DM Sans"/>
              <a:ea typeface="DM Sans"/>
              <a:cs typeface="DM Sans"/>
              <a:sym typeface="DM Sans"/>
            </a:endParaRPr>
          </a:p>
          <a:p>
            <a:pPr indent="-317500" lvl="0" marL="457200" marR="0" rtl="0" algn="l">
              <a:lnSpc>
                <a:spcPct val="100000"/>
              </a:lnSpc>
              <a:spcBef>
                <a:spcPts val="0"/>
              </a:spcBef>
              <a:spcAft>
                <a:spcPts val="0"/>
              </a:spcAft>
              <a:buClr>
                <a:schemeClr val="dk1"/>
              </a:buClr>
              <a:buSzPts val="1400"/>
              <a:buFont typeface="DM Sans"/>
              <a:buChar char="-"/>
            </a:pPr>
            <a:r>
              <a:t/>
            </a:r>
            <a:endParaRPr b="0" i="0" sz="1350" u="none" cap="none" strike="noStrike">
              <a:solidFill>
                <a:schemeClr val="lt1"/>
              </a:solidFill>
              <a:latin typeface="DM Sans"/>
              <a:ea typeface="DM Sans"/>
              <a:cs typeface="DM Sans"/>
              <a:sym typeface="DM Sans"/>
            </a:endParaRPr>
          </a:p>
        </p:txBody>
      </p:sp>
      <p:pic>
        <p:nvPicPr>
          <p:cNvPr id="60" name="Google Shape;60;p3"/>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61" name="Google Shape;61;p3"/>
          <p:cNvSpPr txBox="1"/>
          <p:nvPr/>
        </p:nvSpPr>
        <p:spPr>
          <a:xfrm>
            <a:off x="2690561" y="2054738"/>
            <a:ext cx="42813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Comprender</a:t>
            </a:r>
            <a:r>
              <a:rPr b="0" i="0" lang="es" sz="1350" u="none" cap="none" strike="noStrike">
                <a:solidFill>
                  <a:schemeClr val="lt1"/>
                </a:solidFill>
                <a:latin typeface="DM Sans"/>
                <a:ea typeface="DM Sans"/>
                <a:cs typeface="DM Sans"/>
                <a:sym typeface="DM Sans"/>
              </a:rPr>
              <a:t> de qué manera React disponibiliza sus herramientas.</a:t>
            </a:r>
            <a:endParaRPr b="0" i="0" sz="1350" u="none" cap="none" strike="noStrike">
              <a:solidFill>
                <a:schemeClr val="lt1"/>
              </a:solidFill>
              <a:latin typeface="DM Sans"/>
              <a:ea typeface="DM Sans"/>
              <a:cs typeface="DM Sans"/>
              <a:sym typeface="DM Sans"/>
            </a:endParaRPr>
          </a:p>
        </p:txBody>
      </p:sp>
      <p:pic>
        <p:nvPicPr>
          <p:cNvPr id="62" name="Google Shape;62;p3"/>
          <p:cNvPicPr preferRelativeResize="0"/>
          <p:nvPr/>
        </p:nvPicPr>
        <p:blipFill rotWithShape="1">
          <a:blip r:embed="rId3">
            <a:alphaModFix/>
          </a:blip>
          <a:srcRect b="0" l="0" r="0" t="0"/>
          <a:stretch/>
        </p:blipFill>
        <p:spPr>
          <a:xfrm>
            <a:off x="2172138" y="2832688"/>
            <a:ext cx="196975" cy="196975"/>
          </a:xfrm>
          <a:prstGeom prst="rect">
            <a:avLst/>
          </a:prstGeom>
          <a:noFill/>
          <a:ln>
            <a:noFill/>
          </a:ln>
        </p:spPr>
      </p:pic>
      <p:sp>
        <p:nvSpPr>
          <p:cNvPr id="63" name="Google Shape;63;p3"/>
          <p:cNvSpPr txBox="1"/>
          <p:nvPr/>
        </p:nvSpPr>
        <p:spPr>
          <a:xfrm>
            <a:off x="2690561" y="2734963"/>
            <a:ext cx="42813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Comprender</a:t>
            </a:r>
            <a:r>
              <a:rPr b="0" i="0" lang="es" sz="1350" u="none" cap="none" strike="noStrike">
                <a:solidFill>
                  <a:schemeClr val="lt1"/>
                </a:solidFill>
                <a:latin typeface="DM Sans"/>
                <a:ea typeface="DM Sans"/>
                <a:cs typeface="DM Sans"/>
                <a:sym typeface="DM Sans"/>
              </a:rPr>
              <a:t> el funcionamiento del virtual DOM en React.</a:t>
            </a:r>
            <a:endParaRPr b="0" i="0" sz="1350" u="none" cap="none" strike="noStrike">
              <a:solidFill>
                <a:schemeClr val="lt1"/>
              </a:solidFill>
              <a:latin typeface="DM Sans"/>
              <a:ea typeface="DM Sans"/>
              <a:cs typeface="DM Sans"/>
              <a:sym typeface="DM Sans"/>
            </a:endParaRPr>
          </a:p>
        </p:txBody>
      </p:sp>
      <p:sp>
        <p:nvSpPr>
          <p:cNvPr id="64" name="Google Shape;64;p3"/>
          <p:cNvSpPr txBox="1"/>
          <p:nvPr/>
        </p:nvSpPr>
        <p:spPr>
          <a:xfrm>
            <a:off x="2690550" y="34151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t/>
            </a:r>
            <a:endParaRPr b="0" i="0" sz="1350" u="none" cap="none" strike="noStrike">
              <a:solidFill>
                <a:schemeClr val="lt1"/>
              </a:solidFill>
              <a:latin typeface="DM Sans"/>
              <a:ea typeface="DM Sans"/>
              <a:cs typeface="DM Sans"/>
              <a:sym typeface="DM Sans"/>
            </a:endParaRPr>
          </a:p>
        </p:txBody>
      </p:sp>
      <p:cxnSp>
        <p:nvCxnSpPr>
          <p:cNvPr id="65" name="Google Shape;65;p3"/>
          <p:cNvCxnSpPr>
            <a:stCxn id="58" idx="2"/>
            <a:endCxn id="60"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66" name="Google Shape;66;p3"/>
          <p:cNvCxnSpPr>
            <a:stCxn id="60" idx="2"/>
            <a:endCxn id="62" idx="0"/>
          </p:cNvCxnSpPr>
          <p:nvPr/>
        </p:nvCxnSpPr>
        <p:spPr>
          <a:xfrm flipH="1" rot="-5400000">
            <a:off x="2042476" y="2603838"/>
            <a:ext cx="456900" cy="600"/>
          </a:xfrm>
          <a:prstGeom prst="bentConnector3">
            <a:avLst>
              <a:gd fmla="val 5001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30"/>
          <p:cNvGrpSpPr/>
          <p:nvPr/>
        </p:nvGrpSpPr>
        <p:grpSpPr>
          <a:xfrm>
            <a:off x="4202551" y="1088764"/>
            <a:ext cx="738900" cy="738974"/>
            <a:chOff x="974706" y="2467173"/>
            <a:chExt cx="738900" cy="738900"/>
          </a:xfrm>
        </p:grpSpPr>
        <p:sp>
          <p:nvSpPr>
            <p:cNvPr id="339" name="Google Shape;339;p30"/>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3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41" name="Google Shape;341;p30"/>
          <p:cNvSpPr txBox="1"/>
          <p:nvPr/>
        </p:nvSpPr>
        <p:spPr>
          <a:xfrm>
            <a:off x="1547025"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Ejercicio</a:t>
            </a:r>
            <a:endParaRPr b="1" i="0" sz="4000" u="none" cap="none" strike="noStrike">
              <a:solidFill>
                <a:schemeClr val="dk1"/>
              </a:solidFill>
              <a:highlight>
                <a:srgbClr val="EAFF6A"/>
              </a:highlight>
              <a:latin typeface="DM Sans"/>
              <a:ea typeface="DM Sans"/>
              <a:cs typeface="DM Sans"/>
              <a:sym typeface="DM Sans"/>
            </a:endParaRPr>
          </a:p>
        </p:txBody>
      </p:sp>
      <p:sp>
        <p:nvSpPr>
          <p:cNvPr id="342" name="Google Shape;342;p30"/>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¡Vamos a recuperar lo trabajado durante la semana! </a:t>
            </a:r>
            <a:endParaRPr b="0" i="0" sz="2000" u="none" cap="none" strike="noStrike">
              <a:solidFill>
                <a:srgbClr val="999999"/>
              </a:solidFill>
              <a:latin typeface="DM Sans"/>
              <a:ea typeface="DM Sans"/>
              <a:cs typeface="DM Sans"/>
              <a:sym typeface="DM Sans"/>
            </a:endParaRPr>
          </a:p>
        </p:txBody>
      </p:sp>
      <p:sp>
        <p:nvSpPr>
          <p:cNvPr id="343" name="Google Shape;343;p30"/>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83AEFB"/>
                </a:solidFill>
                <a:latin typeface="DM Sans"/>
                <a:ea typeface="DM Sans"/>
                <a:cs typeface="DM Sans"/>
                <a:sym typeface="DM Sans"/>
              </a:rPr>
              <a:t>Duración: </a:t>
            </a:r>
            <a:r>
              <a:rPr b="1" i="0" lang="es" sz="1800" u="none" cap="none" strike="noStrike">
                <a:solidFill>
                  <a:srgbClr val="83AEFB"/>
                </a:solidFill>
                <a:latin typeface="DM Sans"/>
                <a:ea typeface="DM Sans"/>
                <a:cs typeface="DM Sans"/>
                <a:sym typeface="DM Sans"/>
              </a:rPr>
              <a:t>15 minutos</a:t>
            </a:r>
            <a:r>
              <a:rPr b="0" i="0" lang="es" sz="1800" u="none" cap="none" strike="noStrike">
                <a:solidFill>
                  <a:srgbClr val="83AEFB"/>
                </a:solidFill>
                <a:latin typeface="DM Sans"/>
                <a:ea typeface="DM Sans"/>
                <a:cs typeface="DM Sans"/>
                <a:sym typeface="DM Sans"/>
              </a:rPr>
              <a:t>.</a:t>
            </a:r>
            <a:endParaRPr b="0" i="0" sz="1800" u="none" cap="none" strike="noStrike">
              <a:solidFill>
                <a:srgbClr val="83AEFB"/>
              </a:solidFill>
              <a:latin typeface="DM Sans"/>
              <a:ea typeface="DM Sans"/>
              <a:cs typeface="DM Sans"/>
              <a:sym typeface="DM Sans"/>
            </a:endParaRPr>
          </a:p>
        </p:txBody>
      </p:sp>
      <p:grpSp>
        <p:nvGrpSpPr>
          <p:cNvPr id="344" name="Google Shape;344;p30"/>
          <p:cNvGrpSpPr/>
          <p:nvPr/>
        </p:nvGrpSpPr>
        <p:grpSpPr>
          <a:xfrm>
            <a:off x="0" y="-7400"/>
            <a:ext cx="9143925" cy="44400"/>
            <a:chOff x="0" y="-7400"/>
            <a:chExt cx="9143925" cy="44400"/>
          </a:xfrm>
        </p:grpSpPr>
        <p:sp>
          <p:nvSpPr>
            <p:cNvPr id="345" name="Google Shape;345;p30"/>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346" name="Google Shape;346;p30"/>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31"/>
          <p:cNvSpPr/>
          <p:nvPr/>
        </p:nvSpPr>
        <p:spPr>
          <a:xfrm>
            <a:off x="485050" y="3730700"/>
            <a:ext cx="8183700" cy="762000"/>
          </a:xfrm>
          <a:prstGeom prst="rect">
            <a:avLst/>
          </a:prstGeom>
          <a:solidFill>
            <a:srgbClr val="F0F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1"/>
          <p:cNvSpPr/>
          <p:nvPr/>
        </p:nvSpPr>
        <p:spPr>
          <a:xfrm>
            <a:off x="485050" y="1696300"/>
            <a:ext cx="2646900" cy="1925100"/>
          </a:xfrm>
          <a:prstGeom prst="rect">
            <a:avLst/>
          </a:prstGeom>
          <a:solidFill>
            <a:srgbClr val="F0F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3" name="Google Shape;353;p3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54" name="Google Shape;354;p31"/>
          <p:cNvSpPr txBox="1"/>
          <p:nvPr/>
        </p:nvSpPr>
        <p:spPr>
          <a:xfrm>
            <a:off x="469200" y="1077850"/>
            <a:ext cx="7353300" cy="53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500"/>
              <a:buFont typeface="Arial"/>
              <a:buNone/>
            </a:pPr>
            <a:r>
              <a:rPr b="1" i="0" lang="es" sz="2500" u="none" cap="none" strike="noStrike">
                <a:solidFill>
                  <a:schemeClr val="dk1"/>
                </a:solidFill>
                <a:latin typeface="DM Sans"/>
                <a:ea typeface="DM Sans"/>
                <a:cs typeface="DM Sans"/>
                <a:sym typeface="DM Sans"/>
              </a:rPr>
              <a:t>Componente Botón</a:t>
            </a:r>
            <a:endParaRPr b="1" i="0" sz="2500" u="none" cap="none" strike="noStrike">
              <a:solidFill>
                <a:schemeClr val="dk1"/>
              </a:solidFill>
              <a:latin typeface="DM Sans"/>
              <a:ea typeface="DM Sans"/>
              <a:cs typeface="DM Sans"/>
              <a:sym typeface="DM Sans"/>
            </a:endParaRPr>
          </a:p>
        </p:txBody>
      </p:sp>
      <p:sp>
        <p:nvSpPr>
          <p:cNvPr id="355" name="Google Shape;355;p31"/>
          <p:cNvSpPr txBox="1"/>
          <p:nvPr/>
        </p:nvSpPr>
        <p:spPr>
          <a:xfrm>
            <a:off x="675350" y="1839250"/>
            <a:ext cx="2367600" cy="156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Crea una función JavaScript que se encargue de agregar un elemento </a:t>
            </a:r>
            <a:r>
              <a:rPr b="1" i="0" lang="es" sz="1200" u="none" cap="none" strike="noStrike">
                <a:solidFill>
                  <a:schemeClr val="dk1"/>
                </a:solidFill>
                <a:latin typeface="DM Sans"/>
                <a:ea typeface="DM Sans"/>
                <a:cs typeface="DM Sans"/>
                <a:sym typeface="DM Sans"/>
              </a:rPr>
              <a:t>botón</a:t>
            </a:r>
            <a:r>
              <a:rPr b="0" i="0" lang="es" sz="1200" u="none" cap="none" strike="noStrike">
                <a:solidFill>
                  <a:schemeClr val="dk1"/>
                </a:solidFill>
                <a:latin typeface="DM Sans"/>
                <a:ea typeface="DM Sans"/>
                <a:cs typeface="DM Sans"/>
                <a:sym typeface="DM Sans"/>
              </a:rPr>
              <a:t> al DOM. El botón debe ser anidado dentro de un div con </a:t>
            </a:r>
            <a:r>
              <a:rPr b="1" i="0" lang="es" sz="1200" u="none" cap="none" strike="noStrike">
                <a:solidFill>
                  <a:schemeClr val="dk1"/>
                </a:solidFill>
                <a:latin typeface="DM Sans"/>
                <a:ea typeface="DM Sans"/>
                <a:cs typeface="DM Sans"/>
                <a:sym typeface="DM Sans"/>
              </a:rPr>
              <a:t>id=”root”.</a:t>
            </a:r>
            <a:endParaRPr b="1" i="0" sz="1200" u="none" cap="none" strike="noStrike">
              <a:solidFill>
                <a:schemeClr val="dk1"/>
              </a:solidFill>
              <a:latin typeface="DM Sans"/>
              <a:ea typeface="DM Sans"/>
              <a:cs typeface="DM Sans"/>
              <a:sym typeface="DM Sans"/>
            </a:endParaRPr>
          </a:p>
        </p:txBody>
      </p:sp>
      <p:sp>
        <p:nvSpPr>
          <p:cNvPr id="356" name="Google Shape;356;p31"/>
          <p:cNvSpPr txBox="1"/>
          <p:nvPr/>
        </p:nvSpPr>
        <p:spPr>
          <a:xfrm>
            <a:off x="544329" y="3867475"/>
            <a:ext cx="7765500" cy="5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Duración: 15 minutos</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DM Sans"/>
              <a:ea typeface="DM Sans"/>
              <a:cs typeface="DM Sans"/>
              <a:sym typeface="DM Sans"/>
            </a:endParaRPr>
          </a:p>
        </p:txBody>
      </p:sp>
      <p:sp>
        <p:nvSpPr>
          <p:cNvPr id="357" name="Google Shape;357;p31"/>
          <p:cNvSpPr txBox="1"/>
          <p:nvPr/>
        </p:nvSpPr>
        <p:spPr>
          <a:xfrm>
            <a:off x="900300" y="455050"/>
            <a:ext cx="3000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EJERCICIO</a:t>
            </a:r>
            <a:endParaRPr b="0" i="0" sz="1400" u="none" cap="none" strike="noStrike">
              <a:solidFill>
                <a:srgbClr val="000000"/>
              </a:solidFill>
              <a:latin typeface="Arial"/>
              <a:ea typeface="Arial"/>
              <a:cs typeface="Arial"/>
              <a:sym typeface="Arial"/>
            </a:endParaRPr>
          </a:p>
        </p:txBody>
      </p:sp>
      <p:sp>
        <p:nvSpPr>
          <p:cNvPr id="358" name="Google Shape;358;p31"/>
          <p:cNvSpPr/>
          <p:nvPr/>
        </p:nvSpPr>
        <p:spPr>
          <a:xfrm>
            <a:off x="3227425" y="1694775"/>
            <a:ext cx="5441100" cy="1925100"/>
          </a:xfrm>
          <a:prstGeom prst="rect">
            <a:avLst/>
          </a:prstGeom>
          <a:solidFill>
            <a:srgbClr val="F0F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1"/>
          <p:cNvSpPr txBox="1"/>
          <p:nvPr/>
        </p:nvSpPr>
        <p:spPr>
          <a:xfrm>
            <a:off x="3443835" y="1839250"/>
            <a:ext cx="5033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Tips</a:t>
            </a:r>
            <a:endParaRPr b="0" i="0" sz="1200" u="sng" cap="none" strike="noStrike">
              <a:solidFill>
                <a:srgbClr val="83AEFB"/>
              </a:solidFill>
              <a:latin typeface="DM Sans"/>
              <a:ea typeface="DM Sans"/>
              <a:cs typeface="DM Sans"/>
              <a:sym typeface="DM Sans"/>
            </a:endParaRPr>
          </a:p>
        </p:txBody>
      </p:sp>
      <p:sp>
        <p:nvSpPr>
          <p:cNvPr id="360" name="Google Shape;360;p31"/>
          <p:cNvSpPr txBox="1"/>
          <p:nvPr/>
        </p:nvSpPr>
        <p:spPr>
          <a:xfrm>
            <a:off x="3284700" y="2111075"/>
            <a:ext cx="52449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2"/>
              </a:buClr>
              <a:buSzPts val="1200"/>
              <a:buFont typeface="DM Sans"/>
              <a:buChar char="✓"/>
            </a:pPr>
            <a:r>
              <a:rPr b="0" i="0" lang="es" sz="1200" u="none" cap="none" strike="noStrike">
                <a:solidFill>
                  <a:schemeClr val="dk1"/>
                </a:solidFill>
                <a:latin typeface="DM Sans"/>
                <a:ea typeface="DM Sans"/>
                <a:cs typeface="DM Sans"/>
                <a:sym typeface="DM Sans"/>
              </a:rPr>
              <a:t>Los métodos </a:t>
            </a:r>
            <a:r>
              <a:rPr b="1" i="0" lang="es" sz="1200" u="none" cap="none" strike="noStrike">
                <a:solidFill>
                  <a:schemeClr val="dk1"/>
                </a:solidFill>
                <a:latin typeface="DM Sans"/>
                <a:ea typeface="DM Sans"/>
                <a:cs typeface="DM Sans"/>
                <a:sym typeface="DM Sans"/>
              </a:rPr>
              <a:t>querySelector o getElementById </a:t>
            </a:r>
            <a:r>
              <a:rPr b="0" i="0" lang="es" sz="1200" u="none" cap="none" strike="noStrike">
                <a:solidFill>
                  <a:schemeClr val="dk1"/>
                </a:solidFill>
                <a:latin typeface="DM Sans"/>
                <a:ea typeface="DM Sans"/>
                <a:cs typeface="DM Sans"/>
                <a:sym typeface="DM Sans"/>
              </a:rPr>
              <a:t>te ayudarán a obtener nodos del DOM</a:t>
            </a:r>
            <a:endParaRPr b="0"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chemeClr val="dk2"/>
              </a:buClr>
              <a:buSzPts val="1200"/>
              <a:buFont typeface="DM Sans"/>
              <a:buChar char="✓"/>
            </a:pPr>
            <a:r>
              <a:rPr b="0" i="0" lang="es" sz="1200" u="none" cap="none" strike="noStrike">
                <a:solidFill>
                  <a:schemeClr val="dk1"/>
                </a:solidFill>
                <a:latin typeface="DM Sans"/>
                <a:ea typeface="DM Sans"/>
                <a:cs typeface="DM Sans"/>
                <a:sym typeface="DM Sans"/>
              </a:rPr>
              <a:t>Existen muchas formas de resolverlo: por ejemplo, utilizando </a:t>
            </a:r>
            <a:r>
              <a:rPr b="1" i="0" lang="es" sz="1200" u="none" cap="none" strike="noStrike">
                <a:solidFill>
                  <a:schemeClr val="dk1"/>
                </a:solidFill>
                <a:latin typeface="DM Sans"/>
                <a:ea typeface="DM Sans"/>
                <a:cs typeface="DM Sans"/>
                <a:sym typeface="DM Sans"/>
              </a:rPr>
              <a:t>createElement, innerHTML, appendChild.</a:t>
            </a:r>
            <a:endParaRPr b="0"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chemeClr val="dk2"/>
              </a:buClr>
              <a:buSzPts val="1200"/>
              <a:buFont typeface="DM Sans"/>
              <a:buChar char="✓"/>
            </a:pPr>
            <a:r>
              <a:rPr b="0" i="0" lang="es" sz="1200" u="none" cap="none" strike="noStrike">
                <a:solidFill>
                  <a:schemeClr val="dk1"/>
                </a:solidFill>
                <a:latin typeface="DM Sans"/>
                <a:ea typeface="DM Sans"/>
                <a:cs typeface="DM Sans"/>
                <a:sym typeface="DM Sans"/>
              </a:rPr>
              <a:t>Puedes crear botones de forma dinámica si tu función toma </a:t>
            </a:r>
            <a:r>
              <a:rPr b="1" i="0" lang="es" sz="1200" u="none" cap="none" strike="noStrike">
                <a:solidFill>
                  <a:schemeClr val="dk1"/>
                </a:solidFill>
                <a:latin typeface="DM Sans"/>
                <a:ea typeface="DM Sans"/>
                <a:cs typeface="DM Sans"/>
                <a:sym typeface="DM Sans"/>
              </a:rPr>
              <a:t>parámetros</a:t>
            </a:r>
            <a:r>
              <a:rPr b="0" i="0" lang="es" sz="1200" u="none" cap="none" strike="noStrike">
                <a:solidFill>
                  <a:schemeClr val="dk1"/>
                </a:solidFill>
                <a:latin typeface="DM Sans"/>
                <a:ea typeface="DM Sans"/>
                <a:cs typeface="DM Sans"/>
                <a:sym typeface="DM Sans"/>
              </a:rPr>
              <a:t> y los utilizas para definir los atributos y contenido del elemento (</a:t>
            </a:r>
            <a:r>
              <a:rPr b="0" i="1" lang="es" sz="1200" u="none" cap="none" strike="noStrike">
                <a:solidFill>
                  <a:schemeClr val="dk1"/>
                </a:solidFill>
                <a:latin typeface="DM Sans"/>
                <a:ea typeface="DM Sans"/>
                <a:cs typeface="DM Sans"/>
                <a:sym typeface="DM Sans"/>
              </a:rPr>
              <a:t>texto, class, id, disabled</a:t>
            </a:r>
            <a:r>
              <a:rPr b="0" i="0" lang="es" sz="1200" u="none" cap="none" strike="noStrike">
                <a:solidFill>
                  <a:schemeClr val="dk1"/>
                </a:solidFill>
                <a:latin typeface="DM Sans"/>
                <a:ea typeface="DM Sans"/>
                <a:cs typeface="DM Sans"/>
                <a:sym typeface="DM Sans"/>
              </a:rPr>
              <a:t>)</a:t>
            </a:r>
            <a:endParaRPr b="0" i="0" sz="1200" u="none" cap="none" strike="noStrike">
              <a:solidFill>
                <a:schemeClr val="dk1"/>
              </a:solidFill>
              <a:latin typeface="DM Sans"/>
              <a:ea typeface="DM Sans"/>
              <a:cs typeface="DM Sans"/>
              <a:sym typeface="DM Sans"/>
            </a:endParaRPr>
          </a:p>
        </p:txBody>
      </p:sp>
      <p:grpSp>
        <p:nvGrpSpPr>
          <p:cNvPr id="361" name="Google Shape;361;p31"/>
          <p:cNvGrpSpPr/>
          <p:nvPr/>
        </p:nvGrpSpPr>
        <p:grpSpPr>
          <a:xfrm>
            <a:off x="0" y="-7400"/>
            <a:ext cx="9143925" cy="44400"/>
            <a:chOff x="0" y="-7400"/>
            <a:chExt cx="9143925" cy="44400"/>
          </a:xfrm>
        </p:grpSpPr>
        <p:sp>
          <p:nvSpPr>
            <p:cNvPr id="362" name="Google Shape;362;p31"/>
            <p:cNvSpPr/>
            <p:nvPr/>
          </p:nvSpPr>
          <p:spPr>
            <a:xfrm>
              <a:off x="5846625" y="-7400"/>
              <a:ext cx="3297300" cy="44400"/>
            </a:xfrm>
            <a:prstGeom prst="rect">
              <a:avLst/>
            </a:prstGeom>
            <a:solidFill>
              <a:srgbClr val="2121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sp>
          <p:nvSpPr>
            <p:cNvPr id="363" name="Google Shape;363;p31"/>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grpSp>
        <p:nvGrpSpPr>
          <p:cNvPr id="364" name="Google Shape;364;p31"/>
          <p:cNvGrpSpPr/>
          <p:nvPr/>
        </p:nvGrpSpPr>
        <p:grpSpPr>
          <a:xfrm>
            <a:off x="475509" y="435709"/>
            <a:ext cx="431100" cy="431100"/>
            <a:chOff x="475509" y="435709"/>
            <a:chExt cx="431100" cy="431100"/>
          </a:xfrm>
        </p:grpSpPr>
        <p:sp>
          <p:nvSpPr>
            <p:cNvPr id="365" name="Google Shape;365;p31"/>
            <p:cNvSpPr/>
            <p:nvPr/>
          </p:nvSpPr>
          <p:spPr>
            <a:xfrm>
              <a:off x="475509" y="435709"/>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pic>
          <p:nvPicPr>
            <p:cNvPr id="366" name="Google Shape;366;p31" title="ícono de actividad en clase"/>
            <p:cNvPicPr preferRelativeResize="0"/>
            <p:nvPr/>
          </p:nvPicPr>
          <p:blipFill rotWithShape="1">
            <a:blip r:embed="rId4">
              <a:alphaModFix/>
            </a:blip>
            <a:srcRect b="0" l="0" r="0" t="0"/>
            <a:stretch/>
          </p:blipFill>
          <p:spPr>
            <a:xfrm>
              <a:off x="539150" y="499350"/>
              <a:ext cx="303800" cy="303800"/>
            </a:xfrm>
            <a:prstGeom prst="rect">
              <a:avLst/>
            </a:prstGeom>
            <a:noFill/>
            <a:ln>
              <a:noFill/>
            </a:ln>
          </p:spPr>
        </p:pic>
      </p:grpSp>
      <p:pic>
        <p:nvPicPr>
          <p:cNvPr id="367" name="Google Shape;367;p31" title="MD 01">
            <a:hlinkClick r:id="rId5"/>
          </p:cNvPr>
          <p:cNvPicPr preferRelativeResize="0"/>
          <p:nvPr/>
        </p:nvPicPr>
        <p:blipFill rotWithShape="1">
          <a:blip r:embed="rId6">
            <a:alphaModFix/>
          </a:blip>
          <a:srcRect b="0" l="0" r="0" t="0"/>
          <a:stretch/>
        </p:blipFill>
        <p:spPr>
          <a:xfrm>
            <a:off x="3764850" y="770500"/>
            <a:ext cx="762000" cy="76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32"/>
          <p:cNvGrpSpPr/>
          <p:nvPr/>
        </p:nvGrpSpPr>
        <p:grpSpPr>
          <a:xfrm>
            <a:off x="2172088" y="1852650"/>
            <a:ext cx="197100" cy="197100"/>
            <a:chOff x="2172088" y="1852650"/>
            <a:chExt cx="197100" cy="197100"/>
          </a:xfrm>
        </p:grpSpPr>
        <p:sp>
          <p:nvSpPr>
            <p:cNvPr id="373" name="Google Shape;373;p32"/>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2"/>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32"/>
          <p:cNvGrpSpPr/>
          <p:nvPr/>
        </p:nvGrpSpPr>
        <p:grpSpPr>
          <a:xfrm>
            <a:off x="2172088" y="2455775"/>
            <a:ext cx="197100" cy="197100"/>
            <a:chOff x="2172088" y="2455775"/>
            <a:chExt cx="197100" cy="197100"/>
          </a:xfrm>
        </p:grpSpPr>
        <p:sp>
          <p:nvSpPr>
            <p:cNvPr id="376" name="Google Shape;376;p32"/>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2"/>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78" name="Google Shape;378;p32"/>
          <p:cNvCxnSpPr>
            <a:endCxn id="376"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379" name="Google Shape;379;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sp>
        <p:nvSpPr>
          <p:cNvPr id="380" name="Google Shape;380;p32"/>
          <p:cNvSpPr txBox="1"/>
          <p:nvPr/>
        </p:nvSpPr>
        <p:spPr>
          <a:xfrm>
            <a:off x="2690575" y="1731425"/>
            <a:ext cx="4712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Creamos una plantilla HTML básica para trabajar,</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con un &lt;div id=”root”&gt; como elemento </a:t>
            </a:r>
            <a:r>
              <a:rPr b="1" i="0" lang="es" sz="1350" u="none" cap="none" strike="noStrike">
                <a:solidFill>
                  <a:schemeClr val="dk1"/>
                </a:solidFill>
                <a:latin typeface="DM Sans"/>
                <a:ea typeface="DM Sans"/>
                <a:cs typeface="DM Sans"/>
                <a:sym typeface="DM Sans"/>
              </a:rPr>
              <a:t>raíz.</a:t>
            </a:r>
            <a:endParaRPr b="1" i="0" sz="1350" u="none" cap="none" strike="noStrike">
              <a:solidFill>
                <a:schemeClr val="dk1"/>
              </a:solidFill>
              <a:latin typeface="DM Sans"/>
              <a:ea typeface="DM Sans"/>
              <a:cs typeface="DM Sans"/>
              <a:sym typeface="DM Sans"/>
            </a:endParaRPr>
          </a:p>
        </p:txBody>
      </p:sp>
      <p:sp>
        <p:nvSpPr>
          <p:cNvPr id="381" name="Google Shape;381;p32"/>
          <p:cNvSpPr txBox="1"/>
          <p:nvPr/>
        </p:nvSpPr>
        <p:spPr>
          <a:xfrm>
            <a:off x="2690575" y="2334550"/>
            <a:ext cx="4712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Mediante un &lt;script&gt; (o archivo .</a:t>
            </a:r>
            <a:r>
              <a:rPr b="1" i="0" lang="es" sz="1350" u="none" cap="none" strike="noStrike">
                <a:solidFill>
                  <a:schemeClr val="dk1"/>
                </a:solidFill>
                <a:latin typeface="DM Sans"/>
                <a:ea typeface="DM Sans"/>
                <a:cs typeface="DM Sans"/>
                <a:sym typeface="DM Sans"/>
              </a:rPr>
              <a:t>js </a:t>
            </a:r>
            <a:r>
              <a:rPr b="0" i="0" lang="es" sz="1350" u="none" cap="none" strike="noStrike">
                <a:solidFill>
                  <a:schemeClr val="dk1"/>
                </a:solidFill>
                <a:latin typeface="DM Sans"/>
                <a:ea typeface="DM Sans"/>
                <a:cs typeface="DM Sans"/>
                <a:sym typeface="DM Sans"/>
              </a:rPr>
              <a:t>importado) creamos una función </a:t>
            </a:r>
            <a:r>
              <a:rPr b="1" i="0" lang="es" sz="1350" u="none" cap="none" strike="noStrike">
                <a:solidFill>
                  <a:schemeClr val="dk1"/>
                </a:solidFill>
                <a:latin typeface="DM Sans"/>
                <a:ea typeface="DM Sans"/>
                <a:cs typeface="DM Sans"/>
                <a:sym typeface="DM Sans"/>
              </a:rPr>
              <a:t>createComponent().</a:t>
            </a:r>
            <a:endParaRPr b="1" i="0" sz="1350" u="none" cap="none" strike="noStrike">
              <a:solidFill>
                <a:schemeClr val="dk1"/>
              </a:solidFill>
              <a:latin typeface="DM Sans"/>
              <a:ea typeface="DM Sans"/>
              <a:cs typeface="DM Sans"/>
              <a:sym typeface="DM Sans"/>
            </a:endParaRPr>
          </a:p>
        </p:txBody>
      </p:sp>
      <p:grpSp>
        <p:nvGrpSpPr>
          <p:cNvPr id="382" name="Google Shape;382;p32"/>
          <p:cNvGrpSpPr/>
          <p:nvPr/>
        </p:nvGrpSpPr>
        <p:grpSpPr>
          <a:xfrm>
            <a:off x="2172088" y="3082350"/>
            <a:ext cx="197100" cy="197100"/>
            <a:chOff x="2172088" y="3058775"/>
            <a:chExt cx="197100" cy="197100"/>
          </a:xfrm>
        </p:grpSpPr>
        <p:sp>
          <p:nvSpPr>
            <p:cNvPr id="383" name="Google Shape;383;p32"/>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2"/>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5" name="Google Shape;385;p32"/>
          <p:cNvCxnSpPr>
            <a:endCxn id="383"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386" name="Google Shape;386;p32"/>
          <p:cNvGrpSpPr/>
          <p:nvPr/>
        </p:nvGrpSpPr>
        <p:grpSpPr>
          <a:xfrm>
            <a:off x="2172088" y="3685475"/>
            <a:ext cx="197100" cy="197100"/>
            <a:chOff x="2172088" y="3661775"/>
            <a:chExt cx="197100" cy="197100"/>
          </a:xfrm>
        </p:grpSpPr>
        <p:sp>
          <p:nvSpPr>
            <p:cNvPr id="387" name="Google Shape;387;p32"/>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9" name="Google Shape;389;p32"/>
          <p:cNvCxnSpPr>
            <a:endCxn id="387"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390" name="Google Shape;390;p32"/>
          <p:cNvSpPr txBox="1"/>
          <p:nvPr/>
        </p:nvSpPr>
        <p:spPr>
          <a:xfrm>
            <a:off x="2690575" y="2984700"/>
            <a:ext cx="4712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En la función, obtenemos una referencia al nodo raíz y agregamos dentro un elemento </a:t>
            </a:r>
            <a:r>
              <a:rPr b="1" i="0" lang="es" sz="1350" u="none" cap="none" strike="noStrike">
                <a:solidFill>
                  <a:schemeClr val="dk1"/>
                </a:solidFill>
                <a:latin typeface="DM Sans"/>
                <a:ea typeface="DM Sans"/>
                <a:cs typeface="DM Sans"/>
                <a:sym typeface="DM Sans"/>
              </a:rPr>
              <a:t>&lt;button&gt;.</a:t>
            </a:r>
            <a:endParaRPr b="1" i="0" sz="1350" u="none" cap="none" strike="noStrike">
              <a:solidFill>
                <a:schemeClr val="dk1"/>
              </a:solidFill>
              <a:latin typeface="DM Sans"/>
              <a:ea typeface="DM Sans"/>
              <a:cs typeface="DM Sans"/>
              <a:sym typeface="DM Sans"/>
            </a:endParaRPr>
          </a:p>
        </p:txBody>
      </p:sp>
      <p:sp>
        <p:nvSpPr>
          <p:cNvPr id="391" name="Google Shape;391;p32"/>
          <p:cNvSpPr txBox="1"/>
          <p:nvPr/>
        </p:nvSpPr>
        <p:spPr>
          <a:xfrm>
            <a:off x="2690575" y="3587825"/>
            <a:ext cx="47127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1" lang="es" sz="1350" u="none" cap="none" strike="noStrike">
                <a:solidFill>
                  <a:schemeClr val="dk1"/>
                </a:solidFill>
                <a:latin typeface="DM Sans"/>
                <a:ea typeface="DM Sans"/>
                <a:cs typeface="DM Sans"/>
                <a:sym typeface="DM Sans"/>
              </a:rPr>
              <a:t>¡Anímate a más! Utiliza</a:t>
            </a:r>
            <a:r>
              <a:rPr b="0" i="0" lang="es" sz="1350" u="none" cap="none" strike="noStrike">
                <a:solidFill>
                  <a:schemeClr val="dk1"/>
                </a:solidFill>
                <a:latin typeface="DM Sans"/>
                <a:ea typeface="DM Sans"/>
                <a:cs typeface="DM Sans"/>
                <a:sym typeface="DM Sans"/>
              </a:rPr>
              <a:t> parámetros para que </a:t>
            </a:r>
            <a:r>
              <a:rPr b="1" i="0" lang="es" sz="1350" u="none" cap="none" strike="noStrike">
                <a:solidFill>
                  <a:schemeClr val="dk1"/>
                </a:solidFill>
                <a:latin typeface="DM Sans"/>
                <a:ea typeface="DM Sans"/>
                <a:cs typeface="DM Sans"/>
                <a:sym typeface="DM Sans"/>
              </a:rPr>
              <a:t>createComponent </a:t>
            </a:r>
            <a:r>
              <a:rPr b="0" i="0" lang="es" sz="1350" u="none" cap="none" strike="noStrike">
                <a:solidFill>
                  <a:schemeClr val="dk1"/>
                </a:solidFill>
                <a:latin typeface="DM Sans"/>
                <a:ea typeface="DM Sans"/>
                <a:cs typeface="DM Sans"/>
                <a:sym typeface="DM Sans"/>
              </a:rPr>
              <a:t>cree elementos con diferentes clases, atributos y contenido.</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pic>
        <p:nvPicPr>
          <p:cNvPr id="396" name="Google Shape;396;p33"/>
          <p:cNvPicPr preferRelativeResize="0"/>
          <p:nvPr/>
        </p:nvPicPr>
        <p:blipFill rotWithShape="1">
          <a:blip r:embed="rId3">
            <a:alphaModFix/>
          </a:blip>
          <a:srcRect b="0" l="0" r="0" t="0"/>
          <a:stretch/>
        </p:blipFill>
        <p:spPr>
          <a:xfrm>
            <a:off x="1410925" y="1358028"/>
            <a:ext cx="6182200" cy="2786850"/>
          </a:xfrm>
          <a:prstGeom prst="rect">
            <a:avLst/>
          </a:prstGeom>
          <a:noFill/>
          <a:ln>
            <a:noFill/>
          </a:ln>
        </p:spPr>
      </p:pic>
      <p:sp>
        <p:nvSpPr>
          <p:cNvPr id="397" name="Google Shape;397;p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Posible solución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nvSpPr>
        <p:spPr>
          <a:xfrm>
            <a:off x="1905000" y="2202300"/>
            <a:ext cx="5372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¡Buen trabajo! </a:t>
            </a:r>
            <a:r>
              <a:rPr b="1" i="0" lang="es" sz="3500" u="none" cap="none" strike="noStrike">
                <a:solidFill>
                  <a:schemeClr val="dk1"/>
                </a:solidFill>
                <a:latin typeface="DM Sans"/>
                <a:ea typeface="DM Sans"/>
                <a:cs typeface="DM Sans"/>
                <a:sym typeface="DM Sans"/>
              </a:rPr>
              <a:t>😎</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5"/>
          <p:cNvSpPr txBox="1"/>
          <p:nvPr/>
        </p:nvSpPr>
        <p:spPr>
          <a:xfrm>
            <a:off x="1447300" y="5375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Ejemplo en vivo</a:t>
            </a:r>
            <a:endParaRPr b="1" i="0" sz="3500" u="none" cap="none" strike="noStrike">
              <a:solidFill>
                <a:schemeClr val="dk1"/>
              </a:solidFill>
              <a:latin typeface="DM Sans"/>
              <a:ea typeface="DM Sans"/>
              <a:cs typeface="DM Sans"/>
              <a:sym typeface="DM Sans"/>
            </a:endParaRPr>
          </a:p>
        </p:txBody>
      </p:sp>
      <p:sp>
        <p:nvSpPr>
          <p:cNvPr id="408" name="Google Shape;408;p35"/>
          <p:cNvSpPr txBox="1"/>
          <p:nvPr/>
        </p:nvSpPr>
        <p:spPr>
          <a:xfrm>
            <a:off x="475500" y="1527350"/>
            <a:ext cx="7950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s" sz="2200" u="none" cap="none" strike="noStrike">
                <a:solidFill>
                  <a:schemeClr val="dk2"/>
                </a:solidFill>
                <a:latin typeface="DM Sans"/>
                <a:ea typeface="DM Sans"/>
                <a:cs typeface="DM Sans"/>
                <a:sym typeface="DM Sans"/>
              </a:rPr>
              <a:t>Creación de componente con React en su forma más pura.</a:t>
            </a:r>
            <a:endParaRPr b="0" i="0" sz="2500" u="none" cap="none" strike="noStrike">
              <a:solidFill>
                <a:schemeClr val="dk2"/>
              </a:solidFill>
              <a:latin typeface="DM Sans"/>
              <a:ea typeface="DM Sans"/>
              <a:cs typeface="DM Sans"/>
              <a:sym typeface="DM Sans"/>
            </a:endParaRPr>
          </a:p>
        </p:txBody>
      </p:sp>
      <p:grpSp>
        <p:nvGrpSpPr>
          <p:cNvPr id="409" name="Google Shape;409;p35"/>
          <p:cNvGrpSpPr/>
          <p:nvPr/>
        </p:nvGrpSpPr>
        <p:grpSpPr>
          <a:xfrm>
            <a:off x="475501" y="468273"/>
            <a:ext cx="738900" cy="738900"/>
            <a:chOff x="473351" y="619523"/>
            <a:chExt cx="738900" cy="738900"/>
          </a:xfrm>
        </p:grpSpPr>
        <p:sp>
          <p:nvSpPr>
            <p:cNvPr id="410" name="Google Shape;410;p35"/>
            <p:cNvSpPr/>
            <p:nvPr/>
          </p:nvSpPr>
          <p:spPr>
            <a:xfrm>
              <a:off x="473351" y="61952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1" name="Google Shape;411;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12" name="Google Shape;412;p35"/>
          <p:cNvSpPr txBox="1"/>
          <p:nvPr/>
        </p:nvSpPr>
        <p:spPr>
          <a:xfrm>
            <a:off x="475500" y="40579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15 minutos</a:t>
            </a:r>
            <a:endParaRPr b="1" i="0" sz="2000" u="none" cap="none" strike="noStrike">
              <a:solidFill>
                <a:schemeClr val="dk2"/>
              </a:solidFill>
              <a:latin typeface="DM Sans"/>
              <a:ea typeface="DM Sans"/>
              <a:cs typeface="DM Sans"/>
              <a:sym typeface="DM Sans"/>
            </a:endParaRPr>
          </a:p>
        </p:txBody>
      </p:sp>
      <p:sp>
        <p:nvSpPr>
          <p:cNvPr id="413" name="Google Shape;413;p35"/>
          <p:cNvSpPr txBox="1"/>
          <p:nvPr/>
        </p:nvSpPr>
        <p:spPr>
          <a:xfrm>
            <a:off x="541875" y="2182700"/>
            <a:ext cx="6973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Continuando con la Actividad anterior, replicaremos el mismo componente, pero utilizando </a:t>
            </a:r>
            <a:r>
              <a:rPr b="1" i="0" lang="es" sz="1350" u="none" cap="none" strike="noStrike">
                <a:solidFill>
                  <a:schemeClr val="dk1"/>
                </a:solidFill>
                <a:latin typeface="DM Sans"/>
                <a:ea typeface="DM Sans"/>
                <a:cs typeface="DM Sans"/>
                <a:sym typeface="DM Sans"/>
              </a:rPr>
              <a:t>React</a:t>
            </a:r>
            <a:r>
              <a:rPr b="0" i="0" lang="es" sz="1350" u="none" cap="none" strike="noStrike">
                <a:solidFill>
                  <a:schemeClr val="dk1"/>
                </a:solidFill>
                <a:latin typeface="DM Sans"/>
                <a:ea typeface="DM Sans"/>
                <a:cs typeface="DM Sans"/>
                <a:sym typeface="DM Sans"/>
              </a:rPr>
              <a:t>, siguiendo la guía básica de prueba, donde agregamos React a un sitio HTML.</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sng" cap="none" strike="noStrike">
                <a:solidFill>
                  <a:schemeClr val="hlink"/>
                </a:solidFill>
                <a:latin typeface="DM Sans"/>
                <a:ea typeface="DM Sans"/>
                <a:cs typeface="DM Sans"/>
                <a:sym typeface="DM Sans"/>
                <a:hlinkClick r:id="rId4"/>
              </a:rPr>
              <a:t>Enlace a Template editable</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sng" cap="none" strike="noStrike">
                <a:solidFill>
                  <a:schemeClr val="hlink"/>
                </a:solidFill>
                <a:latin typeface="DM Sans"/>
                <a:ea typeface="DM Sans"/>
                <a:cs typeface="DM Sans"/>
                <a:sym typeface="DM Sans"/>
                <a:hlinkClick r:id="rId5"/>
              </a:rPr>
              <a:t>Guía de prueba oficial de React</a:t>
            </a:r>
            <a:endParaRPr b="1" i="0" sz="1350" u="none" cap="none" strike="noStrike">
              <a:solidFill>
                <a:schemeClr val="dk1"/>
              </a:solidFill>
              <a:latin typeface="DM Sans"/>
              <a:ea typeface="DM Sans"/>
              <a:cs typeface="DM Sans"/>
              <a:sym typeface="DM Sans"/>
            </a:endParaRPr>
          </a:p>
        </p:txBody>
      </p:sp>
      <p:grpSp>
        <p:nvGrpSpPr>
          <p:cNvPr id="414" name="Google Shape;414;p35"/>
          <p:cNvGrpSpPr/>
          <p:nvPr/>
        </p:nvGrpSpPr>
        <p:grpSpPr>
          <a:xfrm>
            <a:off x="0" y="-7400"/>
            <a:ext cx="9143925" cy="44400"/>
            <a:chOff x="0" y="-7400"/>
            <a:chExt cx="9143925" cy="44400"/>
          </a:xfrm>
        </p:grpSpPr>
        <p:sp>
          <p:nvSpPr>
            <p:cNvPr id="415" name="Google Shape;415;p35"/>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416" name="Google Shape;416;p35"/>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pSp>
        <p:nvGrpSpPr>
          <p:cNvPr id="421" name="Google Shape;421;p36"/>
          <p:cNvGrpSpPr/>
          <p:nvPr/>
        </p:nvGrpSpPr>
        <p:grpSpPr>
          <a:xfrm>
            <a:off x="2172088" y="1852650"/>
            <a:ext cx="197100" cy="197100"/>
            <a:chOff x="2172088" y="1852650"/>
            <a:chExt cx="197100" cy="197100"/>
          </a:xfrm>
        </p:grpSpPr>
        <p:sp>
          <p:nvSpPr>
            <p:cNvPr id="422" name="Google Shape;422;p36"/>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6"/>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 name="Google Shape;424;p36"/>
          <p:cNvGrpSpPr/>
          <p:nvPr/>
        </p:nvGrpSpPr>
        <p:grpSpPr>
          <a:xfrm>
            <a:off x="2172088" y="2455775"/>
            <a:ext cx="197100" cy="197100"/>
            <a:chOff x="2172088" y="2455775"/>
            <a:chExt cx="197100" cy="197100"/>
          </a:xfrm>
        </p:grpSpPr>
        <p:sp>
          <p:nvSpPr>
            <p:cNvPr id="425" name="Google Shape;425;p36"/>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6"/>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7" name="Google Shape;427;p36"/>
          <p:cNvCxnSpPr>
            <a:endCxn id="425"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428" name="Google Shape;428;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sp>
        <p:nvSpPr>
          <p:cNvPr id="429" name="Google Shape;429;p36"/>
          <p:cNvSpPr txBox="1"/>
          <p:nvPr/>
        </p:nvSpPr>
        <p:spPr>
          <a:xfrm>
            <a:off x="2690573" y="17314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Observamos el código inicial con la inicialización de React</a:t>
            </a:r>
            <a:endParaRPr b="0" i="0" sz="1350" u="none" cap="none" strike="noStrike">
              <a:solidFill>
                <a:schemeClr val="dk1"/>
              </a:solidFill>
              <a:latin typeface="DM Sans"/>
              <a:ea typeface="DM Sans"/>
              <a:cs typeface="DM Sans"/>
              <a:sym typeface="DM Sans"/>
            </a:endParaRPr>
          </a:p>
        </p:txBody>
      </p:sp>
      <p:sp>
        <p:nvSpPr>
          <p:cNvPr id="430" name="Google Shape;430;p36"/>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Asignamos el nodo raíz con </a:t>
            </a:r>
            <a:r>
              <a:rPr b="1" i="0" lang="es" sz="1350" u="none" cap="none" strike="noStrike">
                <a:solidFill>
                  <a:schemeClr val="dk1"/>
                </a:solidFill>
                <a:latin typeface="DM Sans"/>
                <a:ea typeface="DM Sans"/>
                <a:cs typeface="DM Sans"/>
                <a:sym typeface="DM Sans"/>
              </a:rPr>
              <a:t>React.createRoot()</a:t>
            </a:r>
            <a:endParaRPr b="0" i="0" sz="1350" u="none" cap="none" strike="noStrike">
              <a:solidFill>
                <a:schemeClr val="dk1"/>
              </a:solidFill>
              <a:latin typeface="DM Sans"/>
              <a:ea typeface="DM Sans"/>
              <a:cs typeface="DM Sans"/>
              <a:sym typeface="DM Sans"/>
            </a:endParaRPr>
          </a:p>
        </p:txBody>
      </p:sp>
      <p:grpSp>
        <p:nvGrpSpPr>
          <p:cNvPr id="431" name="Google Shape;431;p36"/>
          <p:cNvGrpSpPr/>
          <p:nvPr/>
        </p:nvGrpSpPr>
        <p:grpSpPr>
          <a:xfrm>
            <a:off x="2172088" y="3082350"/>
            <a:ext cx="197100" cy="197100"/>
            <a:chOff x="2172088" y="3058775"/>
            <a:chExt cx="197100" cy="197100"/>
          </a:xfrm>
        </p:grpSpPr>
        <p:sp>
          <p:nvSpPr>
            <p:cNvPr id="432" name="Google Shape;432;p36"/>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6"/>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34" name="Google Shape;434;p36"/>
          <p:cNvCxnSpPr>
            <a:endCxn id="432"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sp>
        <p:nvSpPr>
          <p:cNvPr id="435" name="Google Shape;435;p36"/>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Creando elementos con </a:t>
            </a:r>
            <a:r>
              <a:rPr b="1" i="0" lang="es" sz="1350" u="none" cap="none" strike="noStrike">
                <a:solidFill>
                  <a:schemeClr val="dk1"/>
                </a:solidFill>
                <a:latin typeface="DM Sans"/>
                <a:ea typeface="DM Sans"/>
                <a:cs typeface="DM Sans"/>
                <a:sym typeface="DM Sans"/>
              </a:rPr>
              <a:t>React.createElement()</a:t>
            </a:r>
            <a:endParaRPr b="1" i="0" sz="135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41" name="Google Shape;441;p37"/>
          <p:cNvSpPr txBox="1"/>
          <p:nvPr/>
        </p:nvSpPr>
        <p:spPr>
          <a:xfrm>
            <a:off x="2809200" y="2971950"/>
            <a:ext cx="3525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¡En 10 minutos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38"/>
          <p:cNvGrpSpPr/>
          <p:nvPr/>
        </p:nvGrpSpPr>
        <p:grpSpPr>
          <a:xfrm>
            <a:off x="4202556" y="994173"/>
            <a:ext cx="738900" cy="738900"/>
            <a:chOff x="974706" y="2467173"/>
            <a:chExt cx="738900" cy="738900"/>
          </a:xfrm>
        </p:grpSpPr>
        <p:sp>
          <p:nvSpPr>
            <p:cNvPr id="447" name="Google Shape;447;p3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8" name="Google Shape;448;p3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49" name="Google Shape;449;p38"/>
          <p:cNvSpPr txBox="1"/>
          <p:nvPr/>
        </p:nvSpPr>
        <p:spPr>
          <a:xfrm>
            <a:off x="1461300" y="220862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Crea un entorno de React en Node</a:t>
            </a:r>
            <a:endParaRPr b="1" i="0" sz="4000" u="none" cap="none" strike="noStrike">
              <a:solidFill>
                <a:schemeClr val="dk1"/>
              </a:solidFill>
              <a:highlight>
                <a:schemeClr val="accent6"/>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50" name="Google Shape;450;p38"/>
          <p:cNvSpPr txBox="1"/>
          <p:nvPr/>
        </p:nvSpPr>
        <p:spPr>
          <a:xfrm>
            <a:off x="987263" y="381858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Tiempo estimado 20 minutos</a:t>
            </a:r>
            <a:endParaRPr b="1" i="0" sz="2000" u="none" cap="none" strike="noStrike">
              <a:solidFill>
                <a:schemeClr val="dk2"/>
              </a:solidFill>
              <a:latin typeface="DM Sans"/>
              <a:ea typeface="DM Sans"/>
              <a:cs typeface="DM Sans"/>
              <a:sym typeface="DM Sans"/>
            </a:endParaRPr>
          </a:p>
        </p:txBody>
      </p:sp>
      <p:grpSp>
        <p:nvGrpSpPr>
          <p:cNvPr id="451" name="Google Shape;451;p38"/>
          <p:cNvGrpSpPr/>
          <p:nvPr/>
        </p:nvGrpSpPr>
        <p:grpSpPr>
          <a:xfrm>
            <a:off x="0" y="-7400"/>
            <a:ext cx="9143925" cy="44400"/>
            <a:chOff x="0" y="-7400"/>
            <a:chExt cx="9143925" cy="44400"/>
          </a:xfrm>
        </p:grpSpPr>
        <p:sp>
          <p:nvSpPr>
            <p:cNvPr id="452" name="Google Shape;452;p38"/>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453" name="Google Shape;453;p38"/>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9"/>
          <p:cNvSpPr txBox="1"/>
          <p:nvPr/>
        </p:nvSpPr>
        <p:spPr>
          <a:xfrm>
            <a:off x="383250" y="345975"/>
            <a:ext cx="8380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Create React App</a:t>
            </a:r>
            <a:endParaRPr b="1" i="0" sz="3500" u="none" cap="none" strike="noStrike">
              <a:solidFill>
                <a:schemeClr val="lt1"/>
              </a:solidFill>
              <a:latin typeface="DM Sans"/>
              <a:ea typeface="DM Sans"/>
              <a:cs typeface="DM Sans"/>
              <a:sym typeface="DM Sans"/>
            </a:endParaRPr>
          </a:p>
        </p:txBody>
      </p:sp>
      <p:sp>
        <p:nvSpPr>
          <p:cNvPr id="460" name="Google Shape;460;p39"/>
          <p:cNvSpPr txBox="1"/>
          <p:nvPr/>
        </p:nvSpPr>
        <p:spPr>
          <a:xfrm>
            <a:off x="994575" y="1490375"/>
            <a:ext cx="6794400" cy="263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400"/>
              <a:buFont typeface="Arial"/>
              <a:buNone/>
            </a:pPr>
            <a:r>
              <a:rPr b="1" i="0" lang="es" sz="1400" u="sng" cap="none" strike="noStrike">
                <a:solidFill>
                  <a:schemeClr val="hlink"/>
                </a:solidFill>
                <a:latin typeface="DM Sans"/>
                <a:ea typeface="DM Sans"/>
                <a:cs typeface="DM Sans"/>
                <a:sym typeface="DM Sans"/>
                <a:hlinkClick r:id="rId3"/>
              </a:rPr>
              <a:t>Create React App</a:t>
            </a:r>
            <a:r>
              <a:rPr b="1" i="0" lang="es" sz="1400" u="none" cap="none" strike="noStrike">
                <a:solidFill>
                  <a:srgbClr val="000000"/>
                </a:solidFill>
                <a:latin typeface="DM Sans"/>
                <a:ea typeface="DM Sans"/>
                <a:cs typeface="DM Sans"/>
                <a:sym typeface="DM Sans"/>
              </a:rPr>
              <a:t> </a:t>
            </a:r>
            <a:r>
              <a:rPr b="0" i="0" lang="es" sz="1500" u="none" cap="none" strike="noStrike">
                <a:solidFill>
                  <a:srgbClr val="000000"/>
                </a:solidFill>
                <a:latin typeface="DM Sans"/>
                <a:ea typeface="DM Sans"/>
                <a:cs typeface="DM Sans"/>
                <a:sym typeface="DM Sans"/>
              </a:rPr>
              <a:t>es un ambiente cómodo para </a:t>
            </a:r>
            <a:r>
              <a:rPr b="1" i="0" lang="es" sz="1500" u="none" cap="none" strike="noStrike">
                <a:solidFill>
                  <a:srgbClr val="000000"/>
                </a:solidFill>
                <a:latin typeface="DM Sans"/>
                <a:ea typeface="DM Sans"/>
                <a:cs typeface="DM Sans"/>
                <a:sym typeface="DM Sans"/>
              </a:rPr>
              <a:t>aprender React</a:t>
            </a:r>
            <a:r>
              <a:rPr b="0" i="0" lang="es" sz="1500" u="none" cap="none" strike="noStrike">
                <a:solidFill>
                  <a:srgbClr val="000000"/>
                </a:solidFill>
                <a:latin typeface="DM Sans"/>
                <a:ea typeface="DM Sans"/>
                <a:cs typeface="DM Sans"/>
                <a:sym typeface="DM Sans"/>
              </a:rPr>
              <a:t>, y es la mejor manera de comenzar a construir </a:t>
            </a:r>
            <a:r>
              <a:rPr b="1" i="0" lang="es" sz="1500" u="none" cap="none" strike="noStrike">
                <a:solidFill>
                  <a:srgbClr val="000000"/>
                </a:solidFill>
                <a:latin typeface="DM Sans"/>
                <a:ea typeface="DM Sans"/>
                <a:cs typeface="DM Sans"/>
                <a:sym typeface="DM Sans"/>
              </a:rPr>
              <a:t>una nueva app con React.</a:t>
            </a:r>
            <a:endParaRPr b="1" i="0" sz="1500" u="none" cap="none" strike="noStrike">
              <a:solidFill>
                <a:srgbClr val="000000"/>
              </a:solidFill>
              <a:latin typeface="DM Sans"/>
              <a:ea typeface="DM Sans"/>
              <a:cs typeface="DM Sans"/>
              <a:sym typeface="DM Sans"/>
            </a:endParaRPr>
          </a:p>
          <a:p>
            <a:pPr indent="0" lvl="0" marL="0" marR="0" rtl="0" algn="l">
              <a:lnSpc>
                <a:spcPct val="115000"/>
              </a:lnSpc>
              <a:spcBef>
                <a:spcPts val="1200"/>
              </a:spcBef>
              <a:spcAft>
                <a:spcPts val="1200"/>
              </a:spcAft>
              <a:buClr>
                <a:srgbClr val="000000"/>
              </a:buClr>
              <a:buSzPts val="1500"/>
              <a:buFont typeface="Arial"/>
              <a:buNone/>
            </a:pPr>
            <a:r>
              <a:rPr b="1" i="0" lang="es" sz="1500" u="none" cap="none" strike="noStrike">
                <a:solidFill>
                  <a:srgbClr val="000000"/>
                </a:solidFill>
                <a:latin typeface="DM Sans"/>
                <a:ea typeface="DM Sans"/>
                <a:cs typeface="DM Sans"/>
                <a:sym typeface="DM Sans"/>
              </a:rPr>
              <a:t>Create React App</a:t>
            </a:r>
            <a:r>
              <a:rPr b="0" i="0" lang="es" sz="1500" u="none" cap="none" strike="noStrike">
                <a:solidFill>
                  <a:srgbClr val="000000"/>
                </a:solidFill>
                <a:latin typeface="DM Sans"/>
                <a:ea typeface="DM Sans"/>
                <a:cs typeface="DM Sans"/>
                <a:sym typeface="DM Sans"/>
              </a:rPr>
              <a:t> configura tu ambiente de desarrollo de forma que puedas usar las últimas características de JavaScript, brindando una buena experiencia de desarrollo, y optimizando tu aplicación para producción. </a:t>
            </a:r>
            <a:br>
              <a:rPr b="0" i="0" lang="es" sz="1500" u="none" cap="none" strike="noStrike">
                <a:solidFill>
                  <a:srgbClr val="000000"/>
                </a:solidFill>
                <a:latin typeface="DM Sans"/>
                <a:ea typeface="DM Sans"/>
                <a:cs typeface="DM Sans"/>
                <a:sym typeface="DM Sans"/>
              </a:rPr>
            </a:br>
            <a:br>
              <a:rPr b="0" i="0" lang="es" sz="1800" u="none" cap="none" strike="noStrike">
                <a:solidFill>
                  <a:srgbClr val="000000"/>
                </a:solidFill>
                <a:latin typeface="DM Sans"/>
                <a:ea typeface="DM Sans"/>
                <a:cs typeface="DM Sans"/>
                <a:sym typeface="DM Sans"/>
              </a:rPr>
            </a:br>
            <a:r>
              <a:rPr b="1" i="0" lang="es" sz="1400" u="none" cap="none" strike="noStrike">
                <a:solidFill>
                  <a:srgbClr val="000000"/>
                </a:solidFill>
                <a:latin typeface="DM Sans"/>
                <a:ea typeface="DM Sans"/>
                <a:cs typeface="DM Sans"/>
                <a:sym typeface="DM Sans"/>
              </a:rPr>
              <a:t>Necesitarás tener</a:t>
            </a:r>
            <a:r>
              <a:rPr b="0" i="0" lang="es" sz="1400" u="none" cap="none" strike="noStrike">
                <a:solidFill>
                  <a:srgbClr val="000000"/>
                </a:solidFill>
                <a:uFill>
                  <a:noFill/>
                </a:uFill>
                <a:latin typeface="DM Sans"/>
                <a:ea typeface="DM Sans"/>
                <a:cs typeface="DM Sans"/>
                <a:sym typeface="DM Sans"/>
                <a:hlinkClick r:id="rId4">
                  <a:extLst>
                    <a:ext uri="{A12FA001-AC4F-418D-AE19-62706E023703}">
                      <ahyp:hlinkClr val="tx"/>
                    </a:ext>
                  </a:extLst>
                </a:hlinkClick>
              </a:rPr>
              <a:t> </a:t>
            </a:r>
            <a:r>
              <a:rPr b="0" i="0" lang="es" sz="1400" u="sng" cap="none" strike="noStrike">
                <a:solidFill>
                  <a:srgbClr val="0097A7"/>
                </a:solidFill>
                <a:latin typeface="DM Sans"/>
                <a:ea typeface="DM Sans"/>
                <a:cs typeface="DM Sans"/>
                <a:sym typeface="DM Sans"/>
                <a:hlinkClick r:id="rId5">
                  <a:extLst>
                    <a:ext uri="{A12FA001-AC4F-418D-AE19-62706E023703}">
                      <ahyp:hlinkClr val="tx"/>
                    </a:ext>
                  </a:extLst>
                </a:hlinkClick>
              </a:rPr>
              <a:t>Node &gt;= 14.0.0 y npm &gt;= 5.6</a:t>
            </a:r>
            <a:r>
              <a:rPr b="0" i="0" lang="es" sz="1400" u="none" cap="none" strike="noStrike">
                <a:solidFill>
                  <a:srgbClr val="000000"/>
                </a:solidFill>
                <a:latin typeface="DM Sans"/>
                <a:ea typeface="DM Sans"/>
                <a:cs typeface="DM Sans"/>
                <a:sym typeface="DM Sans"/>
              </a:rPr>
              <a:t> instalados</a:t>
            </a:r>
            <a:endParaRPr b="1" i="0" sz="2000" u="none" cap="none" strike="noStrike">
              <a:solidFill>
                <a:srgbClr val="E8E7E3"/>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lt1"/>
                </a:solidFill>
                <a:latin typeface="Helvetica Neue"/>
                <a:ea typeface="Helvetica Neue"/>
                <a:cs typeface="Helvetica Neue"/>
                <a:sym typeface="Helvetica Neue"/>
              </a:rPr>
              <a:t>Presentación </a:t>
            </a:r>
            <a:endParaRPr b="1" i="0" sz="30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accent6"/>
                </a:solidFill>
                <a:latin typeface="Helvetica Neue"/>
                <a:ea typeface="Helvetica Neue"/>
                <a:cs typeface="Helvetica Neue"/>
                <a:sym typeface="Helvetica Neue"/>
              </a:rPr>
              <a:t>del equipo #69590</a:t>
            </a:r>
            <a:endParaRPr b="1" i="0" sz="3000" u="none" cap="none" strike="noStrike">
              <a:solidFill>
                <a:schemeClr val="accent6"/>
              </a:solidFill>
              <a:latin typeface="Helvetica Neue"/>
              <a:ea typeface="Helvetica Neue"/>
              <a:cs typeface="Helvetica Neue"/>
              <a:sym typeface="Helvetica Neue"/>
            </a:endParaRPr>
          </a:p>
        </p:txBody>
      </p:sp>
      <p:sp>
        <p:nvSpPr>
          <p:cNvPr id="72" name="Google Shape;72;p4"/>
          <p:cNvSpPr txBox="1"/>
          <p:nvPr/>
        </p:nvSpPr>
        <p:spPr>
          <a:xfrm>
            <a:off x="3742800" y="1944100"/>
            <a:ext cx="4925700" cy="728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1" i="0" lang="es" sz="1350" u="none" cap="none" strike="noStrike">
                <a:solidFill>
                  <a:schemeClr val="lt1"/>
                </a:solidFill>
                <a:latin typeface="DM Sans"/>
                <a:ea typeface="DM Sans"/>
                <a:cs typeface="DM Sans"/>
                <a:sym typeface="DM Sans"/>
              </a:rPr>
              <a:t>Profesor/a responsable: Luca</a:t>
            </a:r>
            <a:r>
              <a:rPr b="1" lang="es" sz="1350">
                <a:solidFill>
                  <a:schemeClr val="lt1"/>
                </a:solidFill>
                <a:latin typeface="DM Sans"/>
                <a:ea typeface="DM Sans"/>
                <a:cs typeface="DM Sans"/>
                <a:sym typeface="DM Sans"/>
              </a:rPr>
              <a:t>s Gabriel Ruiz</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1" i="0" lang="es" sz="1350" u="none" cap="none" strike="noStrike">
                <a:solidFill>
                  <a:schemeClr val="lt1"/>
                </a:solidFill>
                <a:latin typeface="DM Sans"/>
                <a:ea typeface="DM Sans"/>
                <a:cs typeface="DM Sans"/>
                <a:sym typeface="DM Sans"/>
              </a:rPr>
              <a:t>Tutor</a:t>
            </a:r>
            <a:r>
              <a:rPr b="1" lang="es" sz="1350">
                <a:solidFill>
                  <a:schemeClr val="lt1"/>
                </a:solidFill>
                <a:latin typeface="DM Sans"/>
                <a:ea typeface="DM Sans"/>
                <a:cs typeface="DM Sans"/>
                <a:sym typeface="DM Sans"/>
              </a:rPr>
              <a:t>a adjunto: Paola Silvina Coronel</a:t>
            </a:r>
            <a:endParaRPr b="0" i="0" sz="1350" u="none" cap="none" strike="noStrike">
              <a:solidFill>
                <a:schemeClr val="lt1"/>
              </a:solidFill>
              <a:latin typeface="DM Sans"/>
              <a:ea typeface="DM Sans"/>
              <a:cs typeface="DM Sans"/>
              <a:sym typeface="DM Sans"/>
            </a:endParaRPr>
          </a:p>
        </p:txBody>
      </p:sp>
      <p:pic>
        <p:nvPicPr>
          <p:cNvPr id="73" name="Google Shape;73;p4"/>
          <p:cNvPicPr preferRelativeResize="0"/>
          <p:nvPr/>
        </p:nvPicPr>
        <p:blipFill rotWithShape="1">
          <a:blip r:embed="rId3">
            <a:alphaModFix/>
          </a:blip>
          <a:srcRect b="0" l="35557" r="0" t="0"/>
          <a:stretch/>
        </p:blipFill>
        <p:spPr>
          <a:xfrm>
            <a:off x="0" y="0"/>
            <a:ext cx="3314525"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0"/>
          <p:cNvSpPr txBox="1"/>
          <p:nvPr/>
        </p:nvSpPr>
        <p:spPr>
          <a:xfrm>
            <a:off x="383250" y="345975"/>
            <a:ext cx="8380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Abrir la consola</a:t>
            </a:r>
            <a:endParaRPr b="1" i="0" sz="3500" u="none" cap="none" strike="noStrike">
              <a:solidFill>
                <a:schemeClr val="lt1"/>
              </a:solidFill>
              <a:latin typeface="DM Sans"/>
              <a:ea typeface="DM Sans"/>
              <a:cs typeface="DM Sans"/>
              <a:sym typeface="DM Sans"/>
            </a:endParaRPr>
          </a:p>
        </p:txBody>
      </p:sp>
      <p:pic>
        <p:nvPicPr>
          <p:cNvPr id="467" name="Google Shape;467;p40"/>
          <p:cNvPicPr preferRelativeResize="0"/>
          <p:nvPr/>
        </p:nvPicPr>
        <p:blipFill rotWithShape="1">
          <a:blip r:embed="rId3">
            <a:alphaModFix/>
          </a:blip>
          <a:srcRect b="0" l="0" r="0" t="0"/>
          <a:stretch/>
        </p:blipFill>
        <p:spPr>
          <a:xfrm>
            <a:off x="1514126" y="1279775"/>
            <a:ext cx="1620875" cy="2785050"/>
          </a:xfrm>
          <a:prstGeom prst="rect">
            <a:avLst/>
          </a:prstGeom>
          <a:noFill/>
          <a:ln>
            <a:noFill/>
          </a:ln>
          <a:effectLst>
            <a:outerShdw blurRad="57150" rotWithShape="0" algn="bl" dir="5400000" dist="19050">
              <a:srgbClr val="000000">
                <a:alpha val="49803"/>
              </a:srgbClr>
            </a:outerShdw>
          </a:effectLst>
        </p:spPr>
      </p:pic>
      <p:pic>
        <p:nvPicPr>
          <p:cNvPr id="468" name="Google Shape;468;p40"/>
          <p:cNvPicPr preferRelativeResize="0"/>
          <p:nvPr/>
        </p:nvPicPr>
        <p:blipFill rotWithShape="1">
          <a:blip r:embed="rId4">
            <a:alphaModFix/>
          </a:blip>
          <a:srcRect b="0" l="0" r="0" t="0"/>
          <a:stretch/>
        </p:blipFill>
        <p:spPr>
          <a:xfrm>
            <a:off x="4143523" y="1333402"/>
            <a:ext cx="3616914" cy="2677796"/>
          </a:xfrm>
          <a:prstGeom prst="rect">
            <a:avLst/>
          </a:prstGeom>
          <a:noFill/>
          <a:ln>
            <a:noFill/>
          </a:ln>
          <a:effectLst>
            <a:outerShdw blurRad="57150" rotWithShape="0" algn="bl" dir="5400000" dist="19050">
              <a:srgbClr val="000000">
                <a:alpha val="49803"/>
              </a:srgbClr>
            </a:outerShdw>
          </a:effectLst>
        </p:spPr>
      </p:pic>
      <p:sp>
        <p:nvSpPr>
          <p:cNvPr id="469" name="Google Shape;469;p40"/>
          <p:cNvSpPr txBox="1"/>
          <p:nvPr/>
        </p:nvSpPr>
        <p:spPr>
          <a:xfrm>
            <a:off x="1485313" y="4064825"/>
            <a:ext cx="1526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chemeClr val="accent6"/>
                </a:highlight>
                <a:latin typeface="DM Sans"/>
                <a:ea typeface="DM Sans"/>
                <a:cs typeface="DM Sans"/>
                <a:sym typeface="DM Sans"/>
              </a:rPr>
              <a:t>En Windows</a:t>
            </a:r>
            <a:endParaRPr b="0" i="0" sz="1350" u="none" cap="none" strike="noStrike">
              <a:solidFill>
                <a:srgbClr val="000000"/>
              </a:solidFill>
              <a:highlight>
                <a:schemeClr val="accent6"/>
              </a:highlight>
              <a:latin typeface="DM Sans"/>
              <a:ea typeface="DM Sans"/>
              <a:cs typeface="DM Sans"/>
              <a:sym typeface="DM Sans"/>
            </a:endParaRPr>
          </a:p>
        </p:txBody>
      </p:sp>
      <p:sp>
        <p:nvSpPr>
          <p:cNvPr id="470" name="Google Shape;470;p40"/>
          <p:cNvSpPr txBox="1"/>
          <p:nvPr/>
        </p:nvSpPr>
        <p:spPr>
          <a:xfrm>
            <a:off x="4143525" y="4064825"/>
            <a:ext cx="1526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Linux</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1"/>
          <p:cNvSpPr/>
          <p:nvPr/>
        </p:nvSpPr>
        <p:spPr>
          <a:xfrm>
            <a:off x="649050" y="125007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1"/>
          <p:cNvSpPr txBox="1"/>
          <p:nvPr/>
        </p:nvSpPr>
        <p:spPr>
          <a:xfrm>
            <a:off x="383250" y="345975"/>
            <a:ext cx="8380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Ubicarnos en un directorio específico</a:t>
            </a:r>
            <a:endParaRPr b="1" i="0" sz="3500" u="none" cap="none" strike="noStrike">
              <a:solidFill>
                <a:schemeClr val="lt1"/>
              </a:solidFill>
              <a:latin typeface="DM Sans"/>
              <a:ea typeface="DM Sans"/>
              <a:cs typeface="DM Sans"/>
              <a:sym typeface="DM Sans"/>
            </a:endParaRPr>
          </a:p>
        </p:txBody>
      </p:sp>
      <p:sp>
        <p:nvSpPr>
          <p:cNvPr id="477" name="Google Shape;477;p41"/>
          <p:cNvSpPr txBox="1"/>
          <p:nvPr/>
        </p:nvSpPr>
        <p:spPr>
          <a:xfrm>
            <a:off x="4818650" y="1572000"/>
            <a:ext cx="32418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Con el comando </a:t>
            </a:r>
            <a:r>
              <a:rPr b="1" i="0" lang="es" sz="1350" u="none" cap="none" strike="noStrike">
                <a:solidFill>
                  <a:srgbClr val="000000"/>
                </a:solidFill>
                <a:latin typeface="DM Sans"/>
                <a:ea typeface="DM Sans"/>
                <a:cs typeface="DM Sans"/>
                <a:sym typeface="DM Sans"/>
              </a:rPr>
              <a:t>cd </a:t>
            </a:r>
            <a:r>
              <a:rPr b="0" i="0" lang="es" sz="1350" u="none" cap="none" strike="noStrike">
                <a:solidFill>
                  <a:srgbClr val="000000"/>
                </a:solidFill>
                <a:latin typeface="DM Sans"/>
                <a:ea typeface="DM Sans"/>
                <a:cs typeface="DM Sans"/>
                <a:sym typeface="DM Sans"/>
              </a:rPr>
              <a:t>podemos ingresar al directorio sobre el cual vamos a crear nuestra aplicación en React.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Ejemplos: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Movernos a react/mitienda en el directorio actual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E8E7E3"/>
                </a:solidFill>
                <a:highlight>
                  <a:schemeClr val="dk2"/>
                </a:highlight>
                <a:latin typeface="Ubuntu Mono"/>
                <a:ea typeface="Ubuntu Mono"/>
                <a:cs typeface="Ubuntu Mono"/>
                <a:sym typeface="Ubuntu Mono"/>
              </a:rPr>
              <a:t>cd react/mitienda</a:t>
            </a:r>
            <a:endParaRPr b="1" i="0" sz="1350" u="none" cap="none" strike="noStrike">
              <a:solidFill>
                <a:srgbClr val="E8E7E3"/>
              </a:solidFill>
              <a:highlight>
                <a:schemeClr val="dk2"/>
              </a:highlight>
              <a:latin typeface="Ubuntu Mono"/>
              <a:ea typeface="Ubuntu Mono"/>
              <a:cs typeface="Ubuntu Mono"/>
              <a:sym typeface="Ubuntu Mono"/>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Ubuntu Mono"/>
              <a:ea typeface="Ubuntu Mono"/>
              <a:cs typeface="Ubuntu Mono"/>
              <a:sym typeface="Ubuntu Mono"/>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Movernos un nivel arriba</a:t>
            </a:r>
            <a:endParaRPr b="1" i="0" sz="1350" u="none" cap="none" strike="noStrike">
              <a:solidFill>
                <a:srgbClr val="000000"/>
              </a:solidFill>
              <a:latin typeface="Ubuntu Mono"/>
              <a:ea typeface="Ubuntu Mono"/>
              <a:cs typeface="Ubuntu Mono"/>
              <a:sym typeface="Ubuntu Mono"/>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2"/>
                </a:solidFill>
                <a:highlight>
                  <a:schemeClr val="dk2"/>
                </a:highlight>
                <a:latin typeface="Ubuntu Mono"/>
                <a:ea typeface="Ubuntu Mono"/>
                <a:cs typeface="Ubuntu Mono"/>
                <a:sym typeface="Ubuntu Mono"/>
              </a:rPr>
              <a:t>cd ..</a:t>
            </a:r>
            <a:endParaRPr b="1" i="0" sz="1350" u="none" cap="none" strike="noStrike">
              <a:solidFill>
                <a:schemeClr val="lt2"/>
              </a:solidFill>
              <a:highlight>
                <a:schemeClr val="dk2"/>
              </a:highlight>
              <a:latin typeface="Ubuntu Mono"/>
              <a:ea typeface="Ubuntu Mono"/>
              <a:cs typeface="Ubuntu Mono"/>
              <a:sym typeface="Ubuntu Mono"/>
            </a:endParaRPr>
          </a:p>
        </p:txBody>
      </p:sp>
      <p:pic>
        <p:nvPicPr>
          <p:cNvPr id="478" name="Google Shape;478;p41"/>
          <p:cNvPicPr preferRelativeResize="0"/>
          <p:nvPr/>
        </p:nvPicPr>
        <p:blipFill rotWithShape="1">
          <a:blip r:embed="rId3">
            <a:alphaModFix/>
          </a:blip>
          <a:srcRect b="0" l="0" r="0" t="0"/>
          <a:stretch/>
        </p:blipFill>
        <p:spPr>
          <a:xfrm>
            <a:off x="1472531" y="2948166"/>
            <a:ext cx="3061592" cy="665209"/>
          </a:xfrm>
          <a:prstGeom prst="rect">
            <a:avLst/>
          </a:prstGeom>
          <a:noFill/>
          <a:ln>
            <a:noFill/>
          </a:ln>
        </p:spPr>
      </p:pic>
      <p:pic>
        <p:nvPicPr>
          <p:cNvPr id="479" name="Google Shape;479;p41"/>
          <p:cNvPicPr preferRelativeResize="0"/>
          <p:nvPr/>
        </p:nvPicPr>
        <p:blipFill rotWithShape="1">
          <a:blip r:embed="rId4">
            <a:alphaModFix/>
          </a:blip>
          <a:srcRect b="0" l="0" r="0" t="0"/>
          <a:stretch/>
        </p:blipFill>
        <p:spPr>
          <a:xfrm>
            <a:off x="1472525" y="1775225"/>
            <a:ext cx="3061600" cy="80531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2"/>
          <p:cNvSpPr txBox="1"/>
          <p:nvPr/>
        </p:nvSpPr>
        <p:spPr>
          <a:xfrm>
            <a:off x="383250" y="345975"/>
            <a:ext cx="8380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3500" u="none" cap="none" strike="noStrike">
                <a:solidFill>
                  <a:schemeClr val="lt1"/>
                </a:solidFill>
                <a:latin typeface="DM Sans"/>
                <a:ea typeface="DM Sans"/>
                <a:cs typeface="DM Sans"/>
                <a:sym typeface="DM Sans"/>
              </a:rPr>
              <a:t>Instalar React JS</a:t>
            </a:r>
            <a:endParaRPr b="1" i="0" sz="3500" u="none" cap="none" strike="noStrike">
              <a:solidFill>
                <a:schemeClr val="lt1"/>
              </a:solidFill>
              <a:latin typeface="DM Sans"/>
              <a:ea typeface="DM Sans"/>
              <a:cs typeface="DM Sans"/>
              <a:sym typeface="DM Sans"/>
            </a:endParaRPr>
          </a:p>
        </p:txBody>
      </p:sp>
      <p:sp>
        <p:nvSpPr>
          <p:cNvPr id="486" name="Google Shape;486;p42"/>
          <p:cNvSpPr txBox="1"/>
          <p:nvPr/>
        </p:nvSpPr>
        <p:spPr>
          <a:xfrm>
            <a:off x="957825" y="1819075"/>
            <a:ext cx="6992100" cy="37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pic>
        <p:nvPicPr>
          <p:cNvPr id="487" name="Google Shape;487;p42"/>
          <p:cNvPicPr preferRelativeResize="0"/>
          <p:nvPr/>
        </p:nvPicPr>
        <p:blipFill rotWithShape="1">
          <a:blip r:embed="rId3">
            <a:alphaModFix/>
          </a:blip>
          <a:srcRect b="10313" l="0" r="0" t="0"/>
          <a:stretch/>
        </p:blipFill>
        <p:spPr>
          <a:xfrm>
            <a:off x="2248100" y="2397475"/>
            <a:ext cx="4283200" cy="1154400"/>
          </a:xfrm>
          <a:prstGeom prst="rect">
            <a:avLst/>
          </a:prstGeom>
          <a:noFill/>
          <a:ln>
            <a:noFill/>
          </a:ln>
        </p:spPr>
      </p:pic>
      <p:sp>
        <p:nvSpPr>
          <p:cNvPr id="488" name="Google Shape;488;p42"/>
          <p:cNvSpPr txBox="1"/>
          <p:nvPr/>
        </p:nvSpPr>
        <p:spPr>
          <a:xfrm>
            <a:off x="893650" y="1342075"/>
            <a:ext cx="6992100" cy="1119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Utiliza el comando</a:t>
            </a:r>
            <a:r>
              <a:rPr b="1" i="0" lang="es" sz="1350" u="none" cap="none" strike="noStrike">
                <a:solidFill>
                  <a:schemeClr val="dk1"/>
                </a:solidFill>
                <a:latin typeface="DM Sans"/>
                <a:ea typeface="DM Sans"/>
                <a:cs typeface="DM Sans"/>
                <a:sym typeface="DM Sans"/>
              </a:rPr>
              <a:t> npx create-react-app </a:t>
            </a:r>
            <a:r>
              <a:rPr b="0" i="0" lang="es" sz="1350" u="none" cap="none" strike="noStrike">
                <a:solidFill>
                  <a:schemeClr val="dk1"/>
                </a:solidFill>
                <a:latin typeface="DM Sans"/>
                <a:ea typeface="DM Sans"/>
                <a:cs typeface="DM Sans"/>
                <a:sym typeface="DM Sans"/>
              </a:rPr>
              <a:t>para descargar el entorno preconfigurado e instalar todas las dependencias necesarias para ejecutar React. </a:t>
            </a:r>
            <a:br>
              <a:rPr b="0" i="0" lang="es" sz="1350" u="none" cap="none" strike="noStrike">
                <a:solidFill>
                  <a:schemeClr val="dk1"/>
                </a:solidFill>
                <a:latin typeface="DM Sans"/>
                <a:ea typeface="DM Sans"/>
                <a:cs typeface="DM Sans"/>
                <a:sym typeface="DM Sans"/>
              </a:rPr>
            </a:br>
            <a:r>
              <a:rPr b="0" i="0" lang="es" sz="1350" u="none" cap="none" strike="noStrike">
                <a:solidFill>
                  <a:schemeClr val="dk1"/>
                </a:solidFill>
                <a:latin typeface="DM Sans"/>
                <a:ea typeface="DM Sans"/>
                <a:cs typeface="DM Sans"/>
                <a:sym typeface="DM Sans"/>
              </a:rPr>
              <a:t>A </a:t>
            </a:r>
            <a:r>
              <a:rPr b="1" i="0" lang="es" sz="1350" u="none" cap="none" strike="noStrike">
                <a:solidFill>
                  <a:schemeClr val="dk1"/>
                </a:solidFill>
                <a:latin typeface="DM Sans"/>
                <a:ea typeface="DM Sans"/>
                <a:cs typeface="DM Sans"/>
                <a:sym typeface="DM Sans"/>
              </a:rPr>
              <a:t>npx </a:t>
            </a:r>
            <a:r>
              <a:rPr b="0" i="0" lang="es" sz="1350" u="none" cap="none" strike="noStrike">
                <a:solidFill>
                  <a:schemeClr val="dk1"/>
                </a:solidFill>
                <a:latin typeface="DM Sans"/>
                <a:ea typeface="DM Sans"/>
                <a:cs typeface="DM Sans"/>
                <a:sym typeface="DM Sans"/>
              </a:rPr>
              <a:t>es un comando especial de </a:t>
            </a:r>
            <a:r>
              <a:rPr b="1" i="0" lang="es" sz="1350" u="none" cap="none" strike="noStrike">
                <a:solidFill>
                  <a:schemeClr val="dk1"/>
                </a:solidFill>
                <a:latin typeface="DM Sans"/>
                <a:ea typeface="DM Sans"/>
                <a:cs typeface="DM Sans"/>
                <a:sym typeface="DM Sans"/>
              </a:rPr>
              <a:t>npm </a:t>
            </a:r>
            <a:r>
              <a:rPr b="0" i="0" lang="es" sz="1350" u="none" cap="none" strike="noStrike">
                <a:solidFill>
                  <a:schemeClr val="dk1"/>
                </a:solidFill>
                <a:latin typeface="DM Sans"/>
                <a:ea typeface="DM Sans"/>
                <a:cs typeface="DM Sans"/>
                <a:sym typeface="DM Sans"/>
              </a:rPr>
              <a:t>que permite ejecutar comandos y módulos de forma remota, sin necesidad de instalar nada de forma local</a:t>
            </a:r>
            <a:endParaRPr b="0" i="0" sz="135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489" name="Google Shape;489;p42"/>
          <p:cNvSpPr txBox="1"/>
          <p:nvPr/>
        </p:nvSpPr>
        <p:spPr>
          <a:xfrm>
            <a:off x="782125" y="3833550"/>
            <a:ext cx="6992100" cy="558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TIP: </a:t>
            </a:r>
            <a:r>
              <a:rPr b="0" i="0" lang="es" sz="1350" u="none" cap="none" strike="noStrike">
                <a:solidFill>
                  <a:schemeClr val="dk1"/>
                </a:solidFill>
                <a:latin typeface="DM Sans"/>
                <a:ea typeface="DM Sans"/>
                <a:cs typeface="DM Sans"/>
                <a:sym typeface="DM Sans"/>
              </a:rPr>
              <a:t>puedes utilizar un punto “.” en lugar del nombre de una carpeta, para crear el entorno en la carpeta actual</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3"/>
          <p:cNvSpPr txBox="1"/>
          <p:nvPr/>
        </p:nvSpPr>
        <p:spPr>
          <a:xfrm>
            <a:off x="383250" y="345975"/>
            <a:ext cx="8380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Alternativa: Instalar CRA</a:t>
            </a:r>
            <a:endParaRPr b="1" i="0" sz="3500" u="none" cap="none" strike="noStrike">
              <a:solidFill>
                <a:schemeClr val="lt1"/>
              </a:solidFill>
              <a:latin typeface="DM Sans"/>
              <a:ea typeface="DM Sans"/>
              <a:cs typeface="DM Sans"/>
              <a:sym typeface="DM Sans"/>
            </a:endParaRPr>
          </a:p>
        </p:txBody>
      </p:sp>
      <p:sp>
        <p:nvSpPr>
          <p:cNvPr id="496" name="Google Shape;496;p43"/>
          <p:cNvSpPr txBox="1"/>
          <p:nvPr/>
        </p:nvSpPr>
        <p:spPr>
          <a:xfrm>
            <a:off x="5415700" y="1605725"/>
            <a:ext cx="2673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Debemos ejecutar el comando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npm install -g create-react-app</a:t>
            </a:r>
            <a:endParaRPr b="1" i="0" sz="1350" u="none" cap="none" strike="noStrike">
              <a:solidFill>
                <a:srgbClr val="000000"/>
              </a:solidFill>
              <a:latin typeface="DM Sans"/>
              <a:ea typeface="DM Sans"/>
              <a:cs typeface="DM Sans"/>
              <a:sym typeface="DM Sans"/>
            </a:endParaRPr>
          </a:p>
        </p:txBody>
      </p:sp>
      <p:pic>
        <p:nvPicPr>
          <p:cNvPr id="497" name="Google Shape;497;p43"/>
          <p:cNvPicPr preferRelativeResize="0"/>
          <p:nvPr/>
        </p:nvPicPr>
        <p:blipFill rotWithShape="1">
          <a:blip r:embed="rId3">
            <a:alphaModFix/>
          </a:blip>
          <a:srcRect b="0" l="0" r="0" t="0"/>
          <a:stretch/>
        </p:blipFill>
        <p:spPr>
          <a:xfrm>
            <a:off x="808913" y="1746188"/>
            <a:ext cx="4488025" cy="628650"/>
          </a:xfrm>
          <a:prstGeom prst="rect">
            <a:avLst/>
          </a:prstGeom>
          <a:noFill/>
          <a:ln>
            <a:noFill/>
          </a:ln>
        </p:spPr>
      </p:pic>
      <p:pic>
        <p:nvPicPr>
          <p:cNvPr id="498" name="Google Shape;498;p43"/>
          <p:cNvPicPr preferRelativeResize="0"/>
          <p:nvPr/>
        </p:nvPicPr>
        <p:blipFill rotWithShape="1">
          <a:blip r:embed="rId4">
            <a:alphaModFix/>
          </a:blip>
          <a:srcRect b="0" l="0" r="7790" t="0"/>
          <a:stretch/>
        </p:blipFill>
        <p:spPr>
          <a:xfrm>
            <a:off x="808926" y="3352425"/>
            <a:ext cx="4488025" cy="771525"/>
          </a:xfrm>
          <a:prstGeom prst="rect">
            <a:avLst/>
          </a:prstGeom>
          <a:noFill/>
          <a:ln>
            <a:noFill/>
          </a:ln>
        </p:spPr>
      </p:pic>
      <p:sp>
        <p:nvSpPr>
          <p:cNvPr id="499" name="Google Shape;499;p43"/>
          <p:cNvSpPr txBox="1"/>
          <p:nvPr/>
        </p:nvSpPr>
        <p:spPr>
          <a:xfrm>
            <a:off x="5415700" y="3004050"/>
            <a:ext cx="2840700" cy="932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Crear la aplicación</a:t>
            </a:r>
            <a:endParaRPr b="1" i="0" sz="135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Debemos ejecutar  create-react-app my-app</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4"/>
          <p:cNvSpPr txBox="1"/>
          <p:nvPr/>
        </p:nvSpPr>
        <p:spPr>
          <a:xfrm>
            <a:off x="383250" y="345975"/>
            <a:ext cx="8380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Ejecutar aplicación en el navegador</a:t>
            </a:r>
            <a:endParaRPr b="1" i="0" sz="3500" u="none" cap="none" strike="noStrike">
              <a:solidFill>
                <a:schemeClr val="lt1"/>
              </a:solidFill>
              <a:latin typeface="DM Sans"/>
              <a:ea typeface="DM Sans"/>
              <a:cs typeface="DM Sans"/>
              <a:sym typeface="DM Sans"/>
            </a:endParaRPr>
          </a:p>
        </p:txBody>
      </p:sp>
      <p:sp>
        <p:nvSpPr>
          <p:cNvPr id="506" name="Google Shape;506;p44"/>
          <p:cNvSpPr txBox="1"/>
          <p:nvPr/>
        </p:nvSpPr>
        <p:spPr>
          <a:xfrm>
            <a:off x="5487125" y="1593325"/>
            <a:ext cx="2442300" cy="1680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Para ejecutar una aplicación y poder acceder desde el navegador, debemos ejecutar (dentro del directorio de la aplicación creada) </a:t>
            </a:r>
            <a:endParaRPr b="0" i="0" sz="135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npm start</a:t>
            </a:r>
            <a:endParaRPr b="1" i="0" sz="1350" u="none" cap="none" strike="noStrike">
              <a:solidFill>
                <a:schemeClr val="dk1"/>
              </a:solidFill>
              <a:latin typeface="DM Sans"/>
              <a:ea typeface="DM Sans"/>
              <a:cs typeface="DM Sans"/>
              <a:sym typeface="DM Sans"/>
            </a:endParaRPr>
          </a:p>
        </p:txBody>
      </p:sp>
      <p:pic>
        <p:nvPicPr>
          <p:cNvPr id="507" name="Google Shape;507;p44"/>
          <p:cNvPicPr preferRelativeResize="0"/>
          <p:nvPr/>
        </p:nvPicPr>
        <p:blipFill rotWithShape="1">
          <a:blip r:embed="rId3">
            <a:alphaModFix/>
          </a:blip>
          <a:srcRect b="0" l="0" r="0" t="0"/>
          <a:stretch/>
        </p:blipFill>
        <p:spPr>
          <a:xfrm>
            <a:off x="1222600" y="1593313"/>
            <a:ext cx="4020100" cy="239351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5"/>
          <p:cNvSpPr/>
          <p:nvPr/>
        </p:nvSpPr>
        <p:spPr>
          <a:xfrm>
            <a:off x="717575" y="116910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5"/>
          <p:cNvSpPr txBox="1"/>
          <p:nvPr/>
        </p:nvSpPr>
        <p:spPr>
          <a:xfrm>
            <a:off x="383250" y="345975"/>
            <a:ext cx="8380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lt1"/>
                </a:solidFill>
                <a:latin typeface="DM Sans"/>
                <a:ea typeface="DM Sans"/>
                <a:cs typeface="DM Sans"/>
                <a:sym typeface="DM Sans"/>
              </a:rPr>
              <a:t>Ejecutar aplicación en el navegador</a:t>
            </a:r>
            <a:endParaRPr b="1" i="0" sz="3500" u="none" cap="none" strike="noStrike">
              <a:solidFill>
                <a:schemeClr val="lt1"/>
              </a:solidFill>
              <a:latin typeface="DM Sans"/>
              <a:ea typeface="DM Sans"/>
              <a:cs typeface="DM Sans"/>
              <a:sym typeface="DM Sans"/>
            </a:endParaRPr>
          </a:p>
        </p:txBody>
      </p:sp>
      <p:sp>
        <p:nvSpPr>
          <p:cNvPr id="514" name="Google Shape;514;p45"/>
          <p:cNvSpPr txBox="1"/>
          <p:nvPr/>
        </p:nvSpPr>
        <p:spPr>
          <a:xfrm>
            <a:off x="5527225" y="1692975"/>
            <a:ext cx="2442300" cy="1119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Ahora, debemos escribir la dirección obtenida (Ej:localhost:3000) en tu navegador y el resultado obtenido será el siguiente:</a:t>
            </a:r>
            <a:endParaRPr b="0" i="0" sz="1350" u="none" cap="none" strike="noStrike">
              <a:solidFill>
                <a:schemeClr val="dk1"/>
              </a:solidFill>
              <a:latin typeface="DM Sans"/>
              <a:ea typeface="DM Sans"/>
              <a:cs typeface="DM Sans"/>
              <a:sym typeface="DM Sans"/>
            </a:endParaRPr>
          </a:p>
        </p:txBody>
      </p:sp>
      <p:pic>
        <p:nvPicPr>
          <p:cNvPr id="515" name="Google Shape;515;p45"/>
          <p:cNvPicPr preferRelativeResize="0"/>
          <p:nvPr/>
        </p:nvPicPr>
        <p:blipFill rotWithShape="1">
          <a:blip r:embed="rId3">
            <a:alphaModFix/>
          </a:blip>
          <a:srcRect b="0" l="0" r="0" t="0"/>
          <a:stretch/>
        </p:blipFill>
        <p:spPr>
          <a:xfrm>
            <a:off x="955575" y="1585375"/>
            <a:ext cx="4357500" cy="2324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pSp>
        <p:nvGrpSpPr>
          <p:cNvPr id="520" name="Google Shape;520;p46"/>
          <p:cNvGrpSpPr/>
          <p:nvPr/>
        </p:nvGrpSpPr>
        <p:grpSpPr>
          <a:xfrm>
            <a:off x="457347" y="468297"/>
            <a:ext cx="431074" cy="431074"/>
            <a:chOff x="974706" y="2467173"/>
            <a:chExt cx="738900" cy="738900"/>
          </a:xfrm>
        </p:grpSpPr>
        <p:sp>
          <p:nvSpPr>
            <p:cNvPr id="521" name="Google Shape;521;p4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2" name="Google Shape;522;p4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23" name="Google Shape;523;p46"/>
          <p:cNvSpPr txBox="1"/>
          <p:nvPr/>
        </p:nvSpPr>
        <p:spPr>
          <a:xfrm>
            <a:off x="501450" y="1081750"/>
            <a:ext cx="4987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Crea un entorno de React en Node</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pic>
        <p:nvPicPr>
          <p:cNvPr id="524" name="Google Shape;524;p4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25" name="Google Shape;525;p46"/>
          <p:cNvSpPr txBox="1"/>
          <p:nvPr/>
        </p:nvSpPr>
        <p:spPr>
          <a:xfrm>
            <a:off x="549525" y="2710950"/>
            <a:ext cx="69780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Crea una aplicación desde la </a:t>
            </a:r>
            <a:r>
              <a:rPr b="1" i="0" lang="es" sz="1350" u="none" cap="none" strike="noStrike">
                <a:solidFill>
                  <a:srgbClr val="000000"/>
                </a:solidFill>
                <a:latin typeface="DM Sans"/>
                <a:ea typeface="DM Sans"/>
                <a:cs typeface="DM Sans"/>
                <a:sym typeface="DM Sans"/>
              </a:rPr>
              <a:t>CLI </a:t>
            </a:r>
            <a:r>
              <a:rPr b="0" i="0" lang="es" sz="1350" u="none" cap="none" strike="noStrike">
                <a:solidFill>
                  <a:srgbClr val="000000"/>
                </a:solidFill>
                <a:latin typeface="DM Sans"/>
                <a:ea typeface="DM Sans"/>
                <a:cs typeface="DM Sans"/>
                <a:sym typeface="DM Sans"/>
              </a:rPr>
              <a:t>utilizando el </a:t>
            </a:r>
            <a:r>
              <a:rPr b="1" i="0" lang="es" sz="1350" u="sng" cap="none" strike="noStrike">
                <a:solidFill>
                  <a:schemeClr val="hlink"/>
                </a:solidFill>
                <a:latin typeface="DM Sans"/>
                <a:ea typeface="DM Sans"/>
                <a:cs typeface="DM Sans"/>
                <a:sym typeface="DM Sans"/>
                <a:hlinkClick r:id="rId5"/>
              </a:rPr>
              <a:t>módulo NPM create-react-app</a:t>
            </a:r>
            <a:r>
              <a:rPr b="0" i="0" lang="es" sz="1350" u="none" cap="none" strike="noStrike">
                <a:solidFill>
                  <a:srgbClr val="000000"/>
                </a:solidFill>
                <a:latin typeface="DM Sans"/>
                <a:ea typeface="DM Sans"/>
                <a:cs typeface="DM Sans"/>
                <a:sym typeface="DM Sans"/>
              </a:rPr>
              <a:t>. Ejecuta los comandos necesarios para instalar React junto a sus dependencias y para visualizarlo en tu navegador.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26" name="Google Shape;526;p4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a:t>
            </a:r>
            <a:endParaRPr b="0" i="0" sz="1400" u="none" cap="none" strike="noStrike">
              <a:solidFill>
                <a:srgbClr val="000000"/>
              </a:solidFill>
              <a:latin typeface="DM Sans"/>
              <a:ea typeface="DM Sans"/>
              <a:cs typeface="DM Sans"/>
              <a:sym typeface="DM Sans"/>
            </a:endParaRPr>
          </a:p>
        </p:txBody>
      </p:sp>
      <p:pic>
        <p:nvPicPr>
          <p:cNvPr id="527" name="Google Shape;527;p4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grpSp>
        <p:nvGrpSpPr>
          <p:cNvPr id="532" name="Google Shape;532;p47"/>
          <p:cNvGrpSpPr/>
          <p:nvPr/>
        </p:nvGrpSpPr>
        <p:grpSpPr>
          <a:xfrm>
            <a:off x="2172088" y="1852650"/>
            <a:ext cx="197100" cy="197100"/>
            <a:chOff x="2172088" y="1852650"/>
            <a:chExt cx="197100" cy="197100"/>
          </a:xfrm>
        </p:grpSpPr>
        <p:sp>
          <p:nvSpPr>
            <p:cNvPr id="533" name="Google Shape;533;p4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 name="Google Shape;535;p47"/>
          <p:cNvGrpSpPr/>
          <p:nvPr/>
        </p:nvGrpSpPr>
        <p:grpSpPr>
          <a:xfrm>
            <a:off x="2172088" y="2455775"/>
            <a:ext cx="197100" cy="197100"/>
            <a:chOff x="2172088" y="2455775"/>
            <a:chExt cx="197100" cy="197100"/>
          </a:xfrm>
        </p:grpSpPr>
        <p:sp>
          <p:nvSpPr>
            <p:cNvPr id="536" name="Google Shape;536;p4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38" name="Google Shape;538;p47"/>
          <p:cNvCxnSpPr>
            <a:endCxn id="536" idx="0"/>
          </p:cNvCxnSpPr>
          <p:nvPr/>
        </p:nvCxnSpPr>
        <p:spPr>
          <a:xfrm>
            <a:off x="2270638" y="2049875"/>
            <a:ext cx="0" cy="405900"/>
          </a:xfrm>
          <a:prstGeom prst="straightConnector1">
            <a:avLst/>
          </a:prstGeom>
          <a:noFill/>
          <a:ln cap="flat" cmpd="sng" w="9525">
            <a:solidFill>
              <a:srgbClr val="DEFC52"/>
            </a:solidFill>
            <a:prstDash val="solid"/>
            <a:round/>
            <a:headEnd len="sm" w="sm" type="none"/>
            <a:tailEnd len="sm" w="sm" type="none"/>
          </a:ln>
        </p:spPr>
      </p:cxnSp>
      <p:sp>
        <p:nvSpPr>
          <p:cNvPr id="539" name="Google Shape;539;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sp>
        <p:nvSpPr>
          <p:cNvPr id="540" name="Google Shape;540;p47"/>
          <p:cNvSpPr txBox="1"/>
          <p:nvPr/>
        </p:nvSpPr>
        <p:spPr>
          <a:xfrm>
            <a:off x="2690575" y="1731425"/>
            <a:ext cx="4429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Descargamos e instalamos </a:t>
            </a:r>
            <a:r>
              <a:rPr b="1" i="0" lang="es" sz="1350" u="none" cap="none" strike="noStrike">
                <a:solidFill>
                  <a:schemeClr val="dk1"/>
                </a:solidFill>
                <a:latin typeface="DM Sans"/>
                <a:ea typeface="DM Sans"/>
                <a:cs typeface="DM Sans"/>
                <a:sym typeface="DM Sans"/>
              </a:rPr>
              <a:t>Node </a:t>
            </a:r>
            <a:r>
              <a:rPr b="0" i="0" lang="es" sz="1350" u="none" cap="none" strike="noStrike">
                <a:solidFill>
                  <a:schemeClr val="dk1"/>
                </a:solidFill>
                <a:latin typeface="DM Sans"/>
                <a:ea typeface="DM Sans"/>
                <a:cs typeface="DM Sans"/>
                <a:sym typeface="DM Sans"/>
              </a:rPr>
              <a:t>(si no lo teníamos).</a:t>
            </a:r>
            <a:endParaRPr b="0" i="0" sz="1350" u="none" cap="none" strike="noStrike">
              <a:solidFill>
                <a:schemeClr val="dk1"/>
              </a:solidFill>
              <a:latin typeface="DM Sans"/>
              <a:ea typeface="DM Sans"/>
              <a:cs typeface="DM Sans"/>
              <a:sym typeface="DM Sans"/>
            </a:endParaRPr>
          </a:p>
        </p:txBody>
      </p:sp>
      <p:sp>
        <p:nvSpPr>
          <p:cNvPr id="541" name="Google Shape;541;p47"/>
          <p:cNvSpPr txBox="1"/>
          <p:nvPr/>
        </p:nvSpPr>
        <p:spPr>
          <a:xfrm>
            <a:off x="2690573" y="233453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Ejecutamos </a:t>
            </a:r>
            <a:r>
              <a:rPr b="1" i="0" lang="es" sz="1350" u="none" cap="none" strike="noStrike">
                <a:solidFill>
                  <a:schemeClr val="dk1"/>
                </a:solidFill>
                <a:latin typeface="DM Sans"/>
                <a:ea typeface="DM Sans"/>
                <a:cs typeface="DM Sans"/>
                <a:sym typeface="DM Sans"/>
              </a:rPr>
              <a:t>create-react-app </a:t>
            </a:r>
            <a:r>
              <a:rPr b="0" i="0" lang="es" sz="1350" u="none" cap="none" strike="noStrike">
                <a:solidFill>
                  <a:schemeClr val="dk1"/>
                </a:solidFill>
                <a:latin typeface="DM Sans"/>
                <a:ea typeface="DM Sans"/>
                <a:cs typeface="DM Sans"/>
                <a:sym typeface="DM Sans"/>
              </a:rPr>
              <a:t>con npx para crear un entorno de React.</a:t>
            </a:r>
            <a:endParaRPr b="0" i="0" sz="1350" u="none" cap="none" strike="noStrike">
              <a:solidFill>
                <a:schemeClr val="dk1"/>
              </a:solidFill>
              <a:latin typeface="DM Sans"/>
              <a:ea typeface="DM Sans"/>
              <a:cs typeface="DM Sans"/>
              <a:sym typeface="DM Sans"/>
            </a:endParaRPr>
          </a:p>
        </p:txBody>
      </p:sp>
      <p:grpSp>
        <p:nvGrpSpPr>
          <p:cNvPr id="542" name="Google Shape;542;p47"/>
          <p:cNvGrpSpPr/>
          <p:nvPr/>
        </p:nvGrpSpPr>
        <p:grpSpPr>
          <a:xfrm>
            <a:off x="2172088" y="3082350"/>
            <a:ext cx="197100" cy="197100"/>
            <a:chOff x="2172088" y="3058775"/>
            <a:chExt cx="197100" cy="197100"/>
          </a:xfrm>
        </p:grpSpPr>
        <p:sp>
          <p:nvSpPr>
            <p:cNvPr id="543" name="Google Shape;543;p4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45" name="Google Shape;545;p47"/>
          <p:cNvCxnSpPr>
            <a:endCxn id="543" idx="0"/>
          </p:cNvCxnSpPr>
          <p:nvPr/>
        </p:nvCxnSpPr>
        <p:spPr>
          <a:xfrm>
            <a:off x="2270638" y="2676450"/>
            <a:ext cx="0" cy="405900"/>
          </a:xfrm>
          <a:prstGeom prst="straightConnector1">
            <a:avLst/>
          </a:prstGeom>
          <a:noFill/>
          <a:ln cap="flat" cmpd="sng" w="9525">
            <a:solidFill>
              <a:srgbClr val="DEFC52"/>
            </a:solidFill>
            <a:prstDash val="solid"/>
            <a:round/>
            <a:headEnd len="sm" w="sm" type="none"/>
            <a:tailEnd len="sm" w="sm" type="none"/>
          </a:ln>
        </p:spPr>
      </p:cxnSp>
      <p:grpSp>
        <p:nvGrpSpPr>
          <p:cNvPr id="546" name="Google Shape;546;p47"/>
          <p:cNvGrpSpPr/>
          <p:nvPr/>
        </p:nvGrpSpPr>
        <p:grpSpPr>
          <a:xfrm>
            <a:off x="2172088" y="3685475"/>
            <a:ext cx="197100" cy="197100"/>
            <a:chOff x="2172088" y="3661775"/>
            <a:chExt cx="197100" cy="197100"/>
          </a:xfrm>
        </p:grpSpPr>
        <p:sp>
          <p:nvSpPr>
            <p:cNvPr id="547" name="Google Shape;547;p4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49" name="Google Shape;549;p47"/>
          <p:cNvCxnSpPr>
            <a:endCxn id="547" idx="0"/>
          </p:cNvCxnSpPr>
          <p:nvPr/>
        </p:nvCxnSpPr>
        <p:spPr>
          <a:xfrm>
            <a:off x="2270638" y="3279575"/>
            <a:ext cx="0" cy="405900"/>
          </a:xfrm>
          <a:prstGeom prst="straightConnector1">
            <a:avLst/>
          </a:prstGeom>
          <a:noFill/>
          <a:ln cap="flat" cmpd="sng" w="9525">
            <a:solidFill>
              <a:srgbClr val="DEFC52"/>
            </a:solidFill>
            <a:prstDash val="solid"/>
            <a:round/>
            <a:headEnd len="sm" w="sm" type="none"/>
            <a:tailEnd len="sm" w="sm" type="none"/>
          </a:ln>
        </p:spPr>
      </p:cxnSp>
      <p:sp>
        <p:nvSpPr>
          <p:cNvPr id="550" name="Google Shape;550;p47"/>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Si creaste una nueva carpeta, desplázate desde la CLI con el comando </a:t>
            </a:r>
            <a:r>
              <a:rPr b="1" i="0" lang="es" sz="1350" u="none" cap="none" strike="noStrike">
                <a:solidFill>
                  <a:schemeClr val="dk1"/>
                </a:solidFill>
                <a:latin typeface="DM Sans"/>
                <a:ea typeface="DM Sans"/>
                <a:cs typeface="DM Sans"/>
                <a:sym typeface="DM Sans"/>
              </a:rPr>
              <a:t>cd nueva-carpeta.</a:t>
            </a:r>
            <a:endParaRPr b="1" i="0" sz="1350" u="none" cap="none" strike="noStrike">
              <a:solidFill>
                <a:schemeClr val="dk1"/>
              </a:solidFill>
              <a:latin typeface="DM Sans"/>
              <a:ea typeface="DM Sans"/>
              <a:cs typeface="DM Sans"/>
              <a:sym typeface="DM Sans"/>
            </a:endParaRPr>
          </a:p>
        </p:txBody>
      </p:sp>
      <p:sp>
        <p:nvSpPr>
          <p:cNvPr id="551" name="Google Shape;551;p47"/>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Ejecutamos el comando </a:t>
            </a:r>
            <a:r>
              <a:rPr b="1" i="0" lang="es" sz="1350" u="none" cap="none" strike="noStrike">
                <a:solidFill>
                  <a:schemeClr val="dk1"/>
                </a:solidFill>
                <a:latin typeface="DM Sans"/>
                <a:ea typeface="DM Sans"/>
                <a:cs typeface="DM Sans"/>
                <a:sym typeface="DM Sans"/>
              </a:rPr>
              <a:t>npm start </a:t>
            </a:r>
            <a:r>
              <a:rPr b="0" i="0" lang="es" sz="1350" u="none" cap="none" strike="noStrike">
                <a:solidFill>
                  <a:schemeClr val="dk1"/>
                </a:solidFill>
                <a:latin typeface="DM Sans"/>
                <a:ea typeface="DM Sans"/>
                <a:cs typeface="DM Sans"/>
                <a:sym typeface="DM Sans"/>
              </a:rPr>
              <a:t>para ver la app.</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4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557" name="Google Shape;557;p48"/>
          <p:cNvGrpSpPr/>
          <p:nvPr/>
        </p:nvGrpSpPr>
        <p:grpSpPr>
          <a:xfrm>
            <a:off x="4243306" y="1320073"/>
            <a:ext cx="738900" cy="738900"/>
            <a:chOff x="974706" y="2467173"/>
            <a:chExt cx="738900" cy="738900"/>
          </a:xfrm>
        </p:grpSpPr>
        <p:sp>
          <p:nvSpPr>
            <p:cNvPr id="558" name="Google Shape;558;p4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9" name="Google Shape;559;p48"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560" name="Google Shape;560;p48"/>
          <p:cNvSpPr txBox="1"/>
          <p:nvPr/>
        </p:nvSpPr>
        <p:spPr>
          <a:xfrm>
            <a:off x="1502050" y="2406788"/>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Puesta en común</a:t>
            </a:r>
            <a:endParaRPr b="1" i="0" sz="4000" u="none" cap="none" strike="noStrike">
              <a:solidFill>
                <a:schemeClr val="dk1"/>
              </a:solidFill>
              <a:highlight>
                <a:srgbClr val="EAFF6A"/>
              </a:highlight>
              <a:latin typeface="DM Sans"/>
              <a:ea typeface="DM Sans"/>
              <a:cs typeface="DM Sans"/>
              <a:sym typeface="DM Sans"/>
            </a:endParaRPr>
          </a:p>
        </p:txBody>
      </p:sp>
      <p:sp>
        <p:nvSpPr>
          <p:cNvPr id="561" name="Google Shape;561;p48"/>
          <p:cNvSpPr txBox="1"/>
          <p:nvPr/>
        </p:nvSpPr>
        <p:spPr>
          <a:xfrm>
            <a:off x="2179625" y="3493500"/>
            <a:ext cx="5061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dk2"/>
                </a:solidFill>
                <a:latin typeface="DM Sans"/>
                <a:ea typeface="DM Sans"/>
                <a:cs typeface="DM Sans"/>
                <a:sym typeface="DM Sans"/>
              </a:rPr>
              <a:t>Duración: </a:t>
            </a:r>
            <a:r>
              <a:rPr b="1" i="0" lang="es" sz="2000" u="none" cap="none" strike="noStrike">
                <a:solidFill>
                  <a:schemeClr val="dk2"/>
                </a:solidFill>
                <a:latin typeface="DM Sans"/>
                <a:ea typeface="DM Sans"/>
                <a:cs typeface="DM Sans"/>
                <a:sym typeface="DM Sans"/>
              </a:rPr>
              <a:t>Tiempo estimado 10 minutos</a:t>
            </a:r>
            <a:endParaRPr b="1" i="0" sz="2000" u="none" cap="none" strike="noStrike">
              <a:solidFill>
                <a:schemeClr val="dk2"/>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9"/>
          <p:cNvSpPr txBox="1"/>
          <p:nvPr/>
        </p:nvSpPr>
        <p:spPr>
          <a:xfrm>
            <a:off x="1461300" y="17867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
        <p:nvSpPr>
          <p:cNvPr id="567" name="Google Shape;567;p49"/>
          <p:cNvSpPr txBox="1"/>
          <p:nvPr/>
        </p:nvSpPr>
        <p:spPr>
          <a:xfrm>
            <a:off x="2998200" y="2556375"/>
            <a:ext cx="31476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FFFFFF"/>
                </a:solidFill>
                <a:latin typeface="DM Sans"/>
                <a:ea typeface="DM Sans"/>
                <a:cs typeface="DM Sans"/>
                <a:sym typeface="DM Sans"/>
              </a:rPr>
              <a:t>Te invitamos a dejar tu pregunta a través del</a:t>
            </a:r>
            <a:r>
              <a:rPr b="0" i="0" lang="es" sz="2000" u="none" cap="none" strike="noStrike">
                <a:solidFill>
                  <a:srgbClr val="83AEFB"/>
                </a:solidFill>
                <a:latin typeface="DM Sans"/>
                <a:ea typeface="DM Sans"/>
                <a:cs typeface="DM Sans"/>
                <a:sym typeface="DM Sans"/>
              </a:rPr>
              <a:t> </a:t>
            </a:r>
            <a:r>
              <a:rPr b="0" i="0" lang="es" sz="2000" u="none" cap="none" strike="noStrike">
                <a:solidFill>
                  <a:schemeClr val="lt1"/>
                </a:solidFill>
                <a:latin typeface="DM Sans"/>
                <a:ea typeface="DM Sans"/>
                <a:cs typeface="DM Sans"/>
                <a:sym typeface="DM Sans"/>
              </a:rPr>
              <a:t>chat</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5"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79" name="Google Shape;79;p5"/>
          <p:cNvSpPr txBox="1"/>
          <p:nvPr/>
        </p:nvSpPr>
        <p:spPr>
          <a:xfrm>
            <a:off x="501450" y="902250"/>
            <a:ext cx="4987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Presentación</a:t>
            </a:r>
            <a:endParaRPr b="1" i="0" sz="4000" u="none" cap="none" strike="noStrike">
              <a:solidFill>
                <a:schemeClr val="dk1"/>
              </a:solidFill>
              <a:latin typeface="DM Sans"/>
              <a:ea typeface="DM Sans"/>
              <a:cs typeface="DM Sans"/>
              <a:sym typeface="DM Sans"/>
            </a:endParaRPr>
          </a:p>
          <a:p>
            <a:pPr indent="0" lvl="0" marL="0" marR="0" rtl="0" algn="l">
              <a:lnSpc>
                <a:spcPct val="8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 estudiantes</a:t>
            </a:r>
            <a:endParaRPr b="1" i="0" sz="4000" u="none" cap="none" strike="noStrike">
              <a:solidFill>
                <a:schemeClr val="dk1"/>
              </a:solidFill>
              <a:latin typeface="DM Sans"/>
              <a:ea typeface="DM Sans"/>
              <a:cs typeface="DM Sans"/>
              <a:sym typeface="DM Sans"/>
            </a:endParaRPr>
          </a:p>
        </p:txBody>
      </p:sp>
      <p:sp>
        <p:nvSpPr>
          <p:cNvPr id="80" name="Google Shape;80;p5"/>
          <p:cNvSpPr txBox="1"/>
          <p:nvPr/>
        </p:nvSpPr>
        <p:spPr>
          <a:xfrm>
            <a:off x="501450" y="2411900"/>
            <a:ext cx="4987200" cy="13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chemeClr val="dk2"/>
                </a:solidFill>
                <a:latin typeface="DM Sans Medium"/>
                <a:ea typeface="DM Sans Medium"/>
                <a:cs typeface="DM Sans Medium"/>
                <a:sym typeface="DM Sans Medium"/>
              </a:rPr>
              <a:t>Por encuestas de Zoom</a:t>
            </a:r>
            <a:endParaRPr b="0" i="0" sz="1800" u="none" cap="none" strike="noStrike">
              <a:solidFill>
                <a:schemeClr val="dk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 sz="1350" u="none" cap="none" strike="noStrike">
                <a:solidFill>
                  <a:srgbClr val="000000"/>
                </a:solidFill>
                <a:latin typeface="DM Sans"/>
                <a:ea typeface="DM Sans"/>
                <a:cs typeface="DM Sans"/>
                <a:sym typeface="DM Sans"/>
              </a:rPr>
              <a:t>País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 sz="1350" u="none" cap="none" strike="noStrike">
                <a:solidFill>
                  <a:srgbClr val="000000"/>
                </a:solidFill>
                <a:latin typeface="DM Sans"/>
                <a:ea typeface="DM Sans"/>
                <a:cs typeface="DM Sans"/>
                <a:sym typeface="DM Sans"/>
              </a:rPr>
              <a:t>Conocimientos previos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DM Sans"/>
              <a:buAutoNum type="arabicPeriod"/>
            </a:pPr>
            <a:r>
              <a:rPr b="0" i="0" lang="es" sz="1350" u="none" cap="none" strike="noStrike">
                <a:solidFill>
                  <a:srgbClr val="000000"/>
                </a:solidFill>
                <a:latin typeface="DM Sans"/>
                <a:ea typeface="DM Sans"/>
                <a:cs typeface="DM Sans"/>
                <a:sym typeface="DM Sans"/>
              </a:rPr>
              <a:t>¿Por qué elegiste este curso?</a:t>
            </a:r>
            <a:endParaRPr b="0" i="0" sz="1350" u="none" cap="none" strike="noStrike">
              <a:solidFill>
                <a:srgbClr val="000000"/>
              </a:solidFill>
              <a:latin typeface="DM Sans"/>
              <a:ea typeface="DM Sans"/>
              <a:cs typeface="DM Sans"/>
              <a:sym typeface="DM Sans"/>
            </a:endParaRPr>
          </a:p>
        </p:txBody>
      </p:sp>
      <p:pic>
        <p:nvPicPr>
          <p:cNvPr id="81" name="Google Shape;81;p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0"/>
          <p:cNvSpPr txBox="1"/>
          <p:nvPr/>
        </p:nvSpPr>
        <p:spPr>
          <a:xfrm>
            <a:off x="1461300" y="2216950"/>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compartimos los siguientes </a:t>
            </a:r>
            <a:r>
              <a:rPr b="1" i="0" lang="es" sz="3500" u="none" cap="none" strike="noStrike">
                <a:solidFill>
                  <a:schemeClr val="dk1"/>
                </a:solidFill>
                <a:highlight>
                  <a:srgbClr val="EAFF6A"/>
                </a:highlight>
                <a:latin typeface="DM Sans"/>
                <a:ea typeface="DM Sans"/>
                <a:cs typeface="DM Sans"/>
                <a:sym typeface="DM Sans"/>
              </a:rPr>
              <a:t>CoderTips</a:t>
            </a:r>
            <a:endParaRPr b="1" i="0" sz="3500" u="none" cap="none" strike="noStrike">
              <a:solidFill>
                <a:schemeClr val="dk1"/>
              </a:solidFill>
              <a:highlight>
                <a:srgbClr val="EAFF6A"/>
              </a:highlight>
              <a:latin typeface="DM Sans"/>
              <a:ea typeface="DM Sans"/>
              <a:cs typeface="DM Sans"/>
              <a:sym typeface="DM Sans"/>
            </a:endParaRPr>
          </a:p>
        </p:txBody>
      </p:sp>
      <p:grpSp>
        <p:nvGrpSpPr>
          <p:cNvPr id="573" name="Google Shape;573;p50"/>
          <p:cNvGrpSpPr/>
          <p:nvPr/>
        </p:nvGrpSpPr>
        <p:grpSpPr>
          <a:xfrm>
            <a:off x="4202550" y="1322535"/>
            <a:ext cx="738900" cy="738900"/>
            <a:chOff x="4202550" y="994173"/>
            <a:chExt cx="738900" cy="738900"/>
          </a:xfrm>
        </p:grpSpPr>
        <p:sp>
          <p:nvSpPr>
            <p:cNvPr id="574" name="Google Shape;574;p5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75" name="Google Shape;575;p50"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1"/>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Te recomendamos</a:t>
            </a:r>
            <a:endParaRPr b="1" i="0" sz="4000" u="none" cap="none" strike="noStrike">
              <a:solidFill>
                <a:schemeClr val="dk1"/>
              </a:solidFill>
              <a:latin typeface="DM Sans"/>
              <a:ea typeface="DM Sans"/>
              <a:cs typeface="DM Sans"/>
              <a:sym typeface="DM Sans"/>
            </a:endParaRPr>
          </a:p>
        </p:txBody>
      </p:sp>
      <p:sp>
        <p:nvSpPr>
          <p:cNvPr id="581" name="Google Shape;581;p51"/>
          <p:cNvSpPr/>
          <p:nvPr/>
        </p:nvSpPr>
        <p:spPr>
          <a:xfrm>
            <a:off x="457358" y="468285"/>
            <a:ext cx="431074" cy="431074"/>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82" name="Google Shape;582;p51" title="ícono de codertips"/>
          <p:cNvPicPr preferRelativeResize="0"/>
          <p:nvPr/>
        </p:nvPicPr>
        <p:blipFill rotWithShape="1">
          <a:blip r:embed="rId3">
            <a:alphaModFix/>
          </a:blip>
          <a:srcRect b="0" l="0" r="0" t="0"/>
          <a:stretch/>
        </p:blipFill>
        <p:spPr>
          <a:xfrm>
            <a:off x="541455" y="552384"/>
            <a:ext cx="262880" cy="262880"/>
          </a:xfrm>
          <a:prstGeom prst="rect">
            <a:avLst/>
          </a:prstGeom>
          <a:noFill/>
          <a:ln>
            <a:noFill/>
          </a:ln>
        </p:spPr>
      </p:pic>
      <p:sp>
        <p:nvSpPr>
          <p:cNvPr id="583" name="Google Shape;583;p5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CODERTIPS</a:t>
            </a:r>
            <a:endParaRPr b="0" i="0" sz="1400" u="none" cap="none" strike="noStrike">
              <a:solidFill>
                <a:srgbClr val="000000"/>
              </a:solidFill>
              <a:latin typeface="DM Sans"/>
              <a:ea typeface="DM Sans"/>
              <a:cs typeface="DM Sans"/>
              <a:sym typeface="DM Sans"/>
            </a:endParaRPr>
          </a:p>
        </p:txBody>
      </p:sp>
      <p:sp>
        <p:nvSpPr>
          <p:cNvPr id="584" name="Google Shape;584;p51"/>
          <p:cNvSpPr txBox="1"/>
          <p:nvPr/>
        </p:nvSpPr>
        <p:spPr>
          <a:xfrm>
            <a:off x="457350" y="1682450"/>
            <a:ext cx="3834600" cy="3093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2"/>
              </a:buClr>
              <a:buSzPts val="1350"/>
              <a:buFont typeface="DM Sans"/>
              <a:buChar char="✓"/>
            </a:pPr>
            <a:r>
              <a:rPr b="0" i="0" lang="es" sz="1350" u="none" cap="none" strike="noStrike">
                <a:solidFill>
                  <a:schemeClr val="dk1"/>
                </a:solidFill>
                <a:latin typeface="DM Sans"/>
                <a:ea typeface="DM Sans"/>
                <a:cs typeface="DM Sans"/>
                <a:sym typeface="DM Sans"/>
              </a:rPr>
              <a:t>Posiblemente utilizar </a:t>
            </a:r>
            <a:r>
              <a:rPr b="1" i="0" lang="es" sz="1350" u="none" cap="none" strike="noStrike">
                <a:solidFill>
                  <a:schemeClr val="dk1"/>
                </a:solidFill>
                <a:latin typeface="DM Sans"/>
                <a:ea typeface="DM Sans"/>
                <a:cs typeface="DM Sans"/>
                <a:sym typeface="DM Sans"/>
              </a:rPr>
              <a:t>createElement </a:t>
            </a:r>
            <a:r>
              <a:rPr b="0" i="0" lang="es" sz="1350" u="none" cap="none" strike="noStrike">
                <a:solidFill>
                  <a:schemeClr val="dk1"/>
                </a:solidFill>
                <a:latin typeface="DM Sans"/>
                <a:ea typeface="DM Sans"/>
                <a:cs typeface="DM Sans"/>
                <a:sym typeface="DM Sans"/>
              </a:rPr>
              <a:t>no te parezca una manera sencilla de crear elementos; ¡no te preocupes! Más adelante veremos cómo mejorar esta sintaxis.</a:t>
            </a:r>
            <a:br>
              <a:rPr b="0" i="0" lang="es" sz="1350" u="none" cap="none" strike="noStrike">
                <a:solidFill>
                  <a:schemeClr val="dk1"/>
                </a:solidFill>
                <a:latin typeface="DM Sans"/>
                <a:ea typeface="DM Sans"/>
                <a:cs typeface="DM Sans"/>
                <a:sym typeface="DM Sans"/>
              </a:rPr>
            </a:b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1" i="0" lang="es" sz="1350" u="none" cap="none" strike="noStrike">
                <a:solidFill>
                  <a:schemeClr val="dk1"/>
                </a:solidFill>
                <a:latin typeface="DM Sans"/>
                <a:ea typeface="DM Sans"/>
                <a:cs typeface="DM Sans"/>
                <a:sym typeface="DM Sans"/>
              </a:rPr>
              <a:t>Create-React-App</a:t>
            </a:r>
            <a:r>
              <a:rPr b="0" i="0" lang="es" sz="1350" u="none" cap="none" strike="noStrike">
                <a:solidFill>
                  <a:schemeClr val="dk1"/>
                </a:solidFill>
                <a:latin typeface="DM Sans"/>
                <a:ea typeface="DM Sans"/>
                <a:cs typeface="DM Sans"/>
                <a:sym typeface="DM Sans"/>
              </a:rPr>
              <a:t> no es la única herramienta para crear una aplicación de React, te invitamos a que pruebes </a:t>
            </a:r>
            <a:r>
              <a:rPr b="1" i="0" lang="es" sz="1350" u="sng" cap="none" strike="noStrike">
                <a:solidFill>
                  <a:schemeClr val="hlink"/>
                </a:solidFill>
                <a:latin typeface="DM Sans"/>
                <a:ea typeface="DM Sans"/>
                <a:cs typeface="DM Sans"/>
                <a:sym typeface="DM Sans"/>
                <a:hlinkClick r:id="rId4"/>
              </a:rPr>
              <a:t>Vite.js</a:t>
            </a:r>
            <a:r>
              <a:rPr b="1" i="0" lang="es" sz="1350" u="none" cap="none" strike="noStrike">
                <a:solidFill>
                  <a:schemeClr val="dk1"/>
                </a:solidFill>
                <a:latin typeface="DM Sans"/>
                <a:ea typeface="DM Sans"/>
                <a:cs typeface="DM Sans"/>
                <a:sym typeface="DM Sans"/>
              </a:rPr>
              <a:t>.</a:t>
            </a:r>
            <a:br>
              <a:rPr b="1" i="0" lang="es" sz="1350" u="none" cap="none" strike="noStrike">
                <a:solidFill>
                  <a:schemeClr val="dk1"/>
                </a:solidFill>
                <a:latin typeface="DM Sans"/>
                <a:ea typeface="DM Sans"/>
                <a:cs typeface="DM Sans"/>
                <a:sym typeface="DM Sans"/>
              </a:rPr>
            </a:b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es" sz="1350" u="none" cap="none" strike="noStrike">
                <a:solidFill>
                  <a:schemeClr val="dk1"/>
                </a:solidFill>
                <a:latin typeface="DM Sans"/>
                <a:ea typeface="DM Sans"/>
                <a:cs typeface="DM Sans"/>
                <a:sym typeface="DM Sans"/>
              </a:rPr>
              <a:t>Si el flujo de </a:t>
            </a:r>
            <a:r>
              <a:rPr b="1" i="0" lang="es" sz="1350" u="none" cap="none" strike="noStrike">
                <a:solidFill>
                  <a:schemeClr val="dk1"/>
                </a:solidFill>
                <a:latin typeface="DM Sans"/>
                <a:ea typeface="DM Sans"/>
                <a:cs typeface="DM Sans"/>
                <a:sym typeface="DM Sans"/>
              </a:rPr>
              <a:t>create-react-app</a:t>
            </a:r>
            <a:r>
              <a:rPr b="0" i="0" lang="es" sz="1350" u="none" cap="none" strike="noStrike">
                <a:solidFill>
                  <a:schemeClr val="dk1"/>
                </a:solidFill>
                <a:latin typeface="DM Sans"/>
                <a:ea typeface="DM Sans"/>
                <a:cs typeface="DM Sans"/>
                <a:sym typeface="DM Sans"/>
              </a:rPr>
              <a:t> te pareció algo confuso, repítelo para recordar los pasos.</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2"/>
          <p:cNvSpPr/>
          <p:nvPr/>
        </p:nvSpPr>
        <p:spPr>
          <a:xfrm>
            <a:off x="457358" y="468285"/>
            <a:ext cx="431074" cy="431074"/>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90" name="Google Shape;590;p52" title="ícono de material ampliado"/>
          <p:cNvPicPr preferRelativeResize="0"/>
          <p:nvPr/>
        </p:nvPicPr>
        <p:blipFill rotWithShape="1">
          <a:blip r:embed="rId3">
            <a:alphaModFix/>
          </a:blip>
          <a:srcRect b="0" l="0" r="0" t="0"/>
          <a:stretch/>
        </p:blipFill>
        <p:spPr>
          <a:xfrm>
            <a:off x="541448" y="552384"/>
            <a:ext cx="262880" cy="262880"/>
          </a:xfrm>
          <a:prstGeom prst="rect">
            <a:avLst/>
          </a:prstGeom>
          <a:noFill/>
          <a:ln>
            <a:noFill/>
          </a:ln>
        </p:spPr>
      </p:pic>
      <p:sp>
        <p:nvSpPr>
          <p:cNvPr id="591" name="Google Shape;591;p5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592" name="Google Shape;592;p52"/>
          <p:cNvSpPr txBox="1"/>
          <p:nvPr/>
        </p:nvSpPr>
        <p:spPr>
          <a:xfrm>
            <a:off x="457350" y="1244250"/>
            <a:ext cx="4022100" cy="2550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999999"/>
              </a:buClr>
              <a:buSzPts val="1350"/>
              <a:buFont typeface="DM Sans"/>
              <a:buChar char="✓"/>
            </a:pPr>
            <a:r>
              <a:rPr b="0" i="0" lang="es" sz="1350" u="sng" cap="none" strike="noStrike">
                <a:solidFill>
                  <a:schemeClr val="accent5"/>
                </a:solidFill>
                <a:latin typeface="DM Sans"/>
                <a:ea typeface="DM Sans"/>
                <a:cs typeface="DM Sans"/>
                <a:sym typeface="DM Sans"/>
                <a:hlinkClick r:id="rId4">
                  <a:extLst>
                    <a:ext uri="{A12FA001-AC4F-418D-AE19-62706E023703}">
                      <ahyp:hlinkClr val="tx"/>
                    </a:ext>
                  </a:extLst>
                </a:hlinkClick>
              </a:rPr>
              <a:t>HTML</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w3schools.com</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999999"/>
              </a:buClr>
              <a:buSzPts val="1350"/>
              <a:buFont typeface="DM Sans"/>
              <a:buChar char="✓"/>
            </a:pPr>
            <a:r>
              <a:rPr b="0" i="0" lang="es" sz="1350" u="sng" cap="none" strike="noStrike">
                <a:solidFill>
                  <a:schemeClr val="accent5"/>
                </a:solidFill>
                <a:latin typeface="DM Sans"/>
                <a:ea typeface="DM Sans"/>
                <a:cs typeface="DM Sans"/>
                <a:sym typeface="DM Sans"/>
                <a:hlinkClick r:id="rId5">
                  <a:extLst>
                    <a:ext uri="{A12FA001-AC4F-418D-AE19-62706E023703}">
                      <ahyp:hlinkClr val="tx"/>
                    </a:ext>
                  </a:extLst>
                </a:hlinkClick>
              </a:rPr>
              <a:t>CSS</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w3schools.com </a:t>
            </a:r>
            <a:endParaRPr b="0" i="0" sz="1350" u="sng" cap="none" strike="noStrike">
              <a:solidFill>
                <a:schemeClr val="accent5"/>
              </a:solidFill>
              <a:latin typeface="DM Sans"/>
              <a:ea typeface="DM Sans"/>
              <a:cs typeface="DM Sans"/>
              <a:sym typeface="DM Sans"/>
            </a:endParaRPr>
          </a:p>
          <a:p>
            <a:pPr indent="-314325" lvl="0" marL="457200" marR="0" rtl="0" algn="l">
              <a:lnSpc>
                <a:spcPct val="100000"/>
              </a:lnSpc>
              <a:spcBef>
                <a:spcPts val="1000"/>
              </a:spcBef>
              <a:spcAft>
                <a:spcPts val="0"/>
              </a:spcAft>
              <a:buClr>
                <a:srgbClr val="999999"/>
              </a:buClr>
              <a:buSzPts val="1350"/>
              <a:buFont typeface="DM Sans"/>
              <a:buChar char="✓"/>
            </a:pPr>
            <a:r>
              <a:rPr b="0" i="0" lang="es" sz="1350" u="sng" cap="none" strike="noStrike">
                <a:solidFill>
                  <a:schemeClr val="accent5"/>
                </a:solidFill>
                <a:latin typeface="DM Sans"/>
                <a:ea typeface="DM Sans"/>
                <a:cs typeface="DM Sans"/>
                <a:sym typeface="DM Sans"/>
                <a:hlinkClick r:id="rId6">
                  <a:extLst>
                    <a:ext uri="{A12FA001-AC4F-418D-AE19-62706E023703}">
                      <ahyp:hlinkClr val="tx"/>
                    </a:ext>
                  </a:extLst>
                </a:hlinkClick>
              </a:rPr>
              <a:t>Page Inspector</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MDN web docs</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rgbClr val="999999"/>
              </a:buClr>
              <a:buSzPts val="1350"/>
              <a:buFont typeface="DM Sans"/>
              <a:buChar char="✓"/>
            </a:pPr>
            <a:r>
              <a:rPr b="0" i="0" lang="es" sz="1350" u="sng" cap="none" strike="noStrike">
                <a:solidFill>
                  <a:schemeClr val="accent5"/>
                </a:solidFill>
                <a:latin typeface="DM Sans"/>
                <a:ea typeface="DM Sans"/>
                <a:cs typeface="DM Sans"/>
                <a:sym typeface="DM Sans"/>
                <a:hlinkClick r:id="rId7">
                  <a:extLst>
                    <a:ext uri="{A12FA001-AC4F-418D-AE19-62706E023703}">
                      <ahyp:hlinkClr val="tx"/>
                    </a:ext>
                  </a:extLst>
                </a:hlinkClick>
              </a:rPr>
              <a:t>API</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MDN web docs</a:t>
            </a:r>
            <a:endParaRPr b="1" i="0" sz="1350" u="none" cap="none" strike="noStrike">
              <a:solidFill>
                <a:srgbClr val="999999"/>
              </a:solidFill>
              <a:latin typeface="DM Sans"/>
              <a:ea typeface="DM Sans"/>
              <a:cs typeface="DM Sans"/>
              <a:sym typeface="DM Sans"/>
            </a:endParaRPr>
          </a:p>
          <a:p>
            <a:pPr indent="0" lvl="0" marL="0" marR="0" rtl="0" algn="l">
              <a:lnSpc>
                <a:spcPct val="30000"/>
              </a:lnSpc>
              <a:spcBef>
                <a:spcPts val="100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b="0" i="0" lang="es" sz="1350" u="sng" cap="none" strike="noStrike">
                <a:solidFill>
                  <a:schemeClr val="accent5"/>
                </a:solidFill>
                <a:latin typeface="DM Sans"/>
                <a:ea typeface="DM Sans"/>
                <a:cs typeface="DM Sans"/>
                <a:sym typeface="DM Sans"/>
                <a:hlinkClick r:id="rId8">
                  <a:extLst>
                    <a:ext uri="{A12FA001-AC4F-418D-AE19-62706E023703}">
                      <ahyp:hlinkClr val="tx"/>
                    </a:ext>
                  </a:extLst>
                </a:hlinkClick>
              </a:rPr>
              <a:t>https://reactjs.org/tutorial/tutorial.html</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Reactjs.org</a:t>
            </a:r>
            <a:endParaRPr b="0" i="0" sz="1350" u="sng" cap="none" strike="noStrike">
              <a:solidFill>
                <a:schemeClr val="accent5"/>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999999"/>
              </a:buClr>
              <a:buSzPts val="1350"/>
              <a:buFont typeface="DM Sans"/>
              <a:buChar char="✓"/>
            </a:pPr>
            <a:r>
              <a:rPr b="0" i="0" lang="es" sz="1350" u="sng" cap="none" strike="noStrike">
                <a:solidFill>
                  <a:schemeClr val="accent5"/>
                </a:solidFill>
                <a:latin typeface="DM Sans"/>
                <a:ea typeface="DM Sans"/>
                <a:cs typeface="DM Sans"/>
                <a:sym typeface="DM Sans"/>
                <a:hlinkClick r:id="rId9">
                  <a:extLst>
                    <a:ext uri="{A12FA001-AC4F-418D-AE19-62706E023703}">
                      <ahyp:hlinkClr val="tx"/>
                    </a:ext>
                  </a:extLst>
                </a:hlinkClick>
              </a:rPr>
              <a:t>https://reactjs.org/docs/hello-world.html</a:t>
            </a:r>
            <a:r>
              <a:rPr b="0" i="0" lang="es" sz="1350" u="none" cap="none" strike="noStrike">
                <a:solidFill>
                  <a:srgbClr val="999999"/>
                </a:solidFill>
                <a:latin typeface="DM Sans"/>
                <a:ea typeface="DM Sans"/>
                <a:cs typeface="DM Sans"/>
                <a:sym typeface="DM Sans"/>
              </a:rPr>
              <a:t> | </a:t>
            </a:r>
            <a:r>
              <a:rPr b="1" i="0" lang="es" sz="1350" u="none" cap="none" strike="noStrike">
                <a:solidFill>
                  <a:srgbClr val="999999"/>
                </a:solidFill>
                <a:latin typeface="DM Sans"/>
                <a:ea typeface="DM Sans"/>
                <a:cs typeface="DM Sans"/>
                <a:sym typeface="DM Sans"/>
              </a:rPr>
              <a:t>Reactjs.org </a:t>
            </a:r>
            <a:endParaRPr b="1" i="0" sz="1350" u="none" cap="none" strike="noStrike">
              <a:solidFill>
                <a:srgbClr val="999999"/>
              </a:solidFill>
              <a:latin typeface="DM Sans"/>
              <a:ea typeface="DM Sans"/>
              <a:cs typeface="DM Sans"/>
              <a:sym typeface="DM Sans"/>
            </a:endParaRPr>
          </a:p>
        </p:txBody>
      </p:sp>
      <p:sp>
        <p:nvSpPr>
          <p:cNvPr id="593" name="Google Shape;593;p52"/>
          <p:cNvSpPr txBox="1"/>
          <p:nvPr/>
        </p:nvSpPr>
        <p:spPr>
          <a:xfrm>
            <a:off x="4675750" y="1244250"/>
            <a:ext cx="3834600" cy="454800"/>
          </a:xfrm>
          <a:prstGeom prst="rect">
            <a:avLst/>
          </a:prstGeom>
          <a:noFill/>
          <a:ln>
            <a:noFill/>
          </a:ln>
        </p:spPr>
        <p:txBody>
          <a:bodyPr anchorCtr="0" anchor="t" bIns="91425" lIns="91425" spcFirstLastPara="1" rIns="91425" wrap="square" tIns="91425">
            <a:spAutoFit/>
          </a:bodyPr>
          <a:lstStyle/>
          <a:p>
            <a:pPr indent="0" lvl="0" marL="0" marR="0" rtl="0" algn="l">
              <a:lnSpc>
                <a:spcPct val="30000"/>
              </a:lnSpc>
              <a:spcBef>
                <a:spcPts val="0"/>
              </a:spcBef>
              <a:spcAft>
                <a:spcPts val="0"/>
              </a:spcAft>
              <a:buClr>
                <a:schemeClr val="dk1"/>
              </a:buClr>
              <a:buSzPts val="110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10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599" name="Google Shape;599;p53"/>
          <p:cNvSpPr txBox="1"/>
          <p:nvPr/>
        </p:nvSpPr>
        <p:spPr>
          <a:xfrm>
            <a:off x="2109150" y="2191575"/>
            <a:ext cx="5277900" cy="2409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Conceptos básicos de React JS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Componentes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Código declarativo</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Expresiones y funciones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Virtual DOM</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Nodejs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accent6"/>
              </a:buClr>
              <a:buSzPts val="1350"/>
              <a:buFont typeface="DM Sans"/>
              <a:buChar char="✓"/>
            </a:pPr>
            <a:r>
              <a:rPr b="0" i="0" lang="es" sz="1350" u="none" cap="none" strike="noStrike">
                <a:solidFill>
                  <a:schemeClr val="lt1"/>
                </a:solidFill>
                <a:latin typeface="DM Sans"/>
                <a:ea typeface="DM Sans"/>
                <a:cs typeface="DM Sans"/>
                <a:sym typeface="DM Sans"/>
              </a:rPr>
              <a:t>Creación de App con CLI</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4"/>
          <p:cNvSpPr/>
          <p:nvPr/>
        </p:nvSpPr>
        <p:spPr>
          <a:xfrm>
            <a:off x="1050750" y="1701325"/>
            <a:ext cx="7042500" cy="1920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4"/>
          <p:cNvSpPr txBox="1"/>
          <p:nvPr/>
        </p:nvSpPr>
        <p:spPr>
          <a:xfrm>
            <a:off x="1529550" y="374113"/>
            <a:ext cx="6084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La </a:t>
            </a:r>
            <a:r>
              <a:rPr b="1" i="0" lang="es" sz="4000" u="none" cap="none" strike="noStrike">
                <a:solidFill>
                  <a:schemeClr val="accent6"/>
                </a:solidFill>
                <a:latin typeface="DM Sans"/>
                <a:ea typeface="DM Sans"/>
                <a:cs typeface="DM Sans"/>
                <a:sym typeface="DM Sans"/>
              </a:rPr>
              <a:t>próxima </a:t>
            </a:r>
            <a:r>
              <a:rPr b="1" i="0" lang="es" sz="4000" u="none" cap="none" strike="noStrike">
                <a:solidFill>
                  <a:schemeClr val="lt1"/>
                </a:solidFill>
                <a:latin typeface="DM Sans"/>
                <a:ea typeface="DM Sans"/>
                <a:cs typeface="DM Sans"/>
                <a:sym typeface="DM Sans"/>
              </a:rPr>
              <a:t>semana</a:t>
            </a:r>
            <a:endParaRPr b="1" i="0" sz="4000" u="none" cap="none" strike="noStrike">
              <a:solidFill>
                <a:schemeClr val="lt1"/>
              </a:solidFill>
              <a:latin typeface="DM Sans"/>
              <a:ea typeface="DM Sans"/>
              <a:cs typeface="DM Sans"/>
              <a:sym typeface="DM Sans"/>
            </a:endParaRPr>
          </a:p>
        </p:txBody>
      </p:sp>
      <p:sp>
        <p:nvSpPr>
          <p:cNvPr id="606" name="Google Shape;606;p54"/>
          <p:cNvSpPr txBox="1"/>
          <p:nvPr/>
        </p:nvSpPr>
        <p:spPr>
          <a:xfrm>
            <a:off x="1529550" y="1916575"/>
            <a:ext cx="60849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s" sz="2000" u="none" cap="none" strike="noStrike">
                <a:solidFill>
                  <a:schemeClr val="lt1"/>
                </a:solidFill>
                <a:latin typeface="DM Sans"/>
                <a:ea typeface="DM Sans"/>
                <a:cs typeface="DM Sans"/>
                <a:sym typeface="DM Sans"/>
              </a:rPr>
              <a:t>Recuerda que, a partir de ahora, tienes disponible el </a:t>
            </a:r>
            <a:r>
              <a:rPr b="1" i="0" lang="es" sz="2000" u="sng" cap="none" strike="noStrike">
                <a:solidFill>
                  <a:schemeClr val="lt1"/>
                </a:solidFill>
                <a:latin typeface="DM Sans"/>
                <a:ea typeface="DM Sans"/>
                <a:cs typeface="DM Sans"/>
                <a:sym typeface="DM Sans"/>
              </a:rPr>
              <a:t>material asincrónico</a:t>
            </a:r>
            <a:r>
              <a:rPr b="1" i="0" lang="es" sz="2000" u="none" cap="none" strike="noStrike">
                <a:solidFill>
                  <a:schemeClr val="lt1"/>
                </a:solidFill>
                <a:latin typeface="DM Sans"/>
                <a:ea typeface="DM Sans"/>
                <a:cs typeface="DM Sans"/>
                <a:sym typeface="DM Sans"/>
              </a:rPr>
              <a:t> en la plataforma y que </a:t>
            </a:r>
            <a:r>
              <a:rPr b="1" i="0" lang="es" sz="2000" u="none" cap="none" strike="noStrike">
                <a:solidFill>
                  <a:schemeClr val="accent6"/>
                </a:solidFill>
                <a:latin typeface="DM Sans"/>
                <a:ea typeface="DM Sans"/>
                <a:cs typeface="DM Sans"/>
                <a:sym typeface="DM Sans"/>
              </a:rPr>
              <a:t>es necesario que lo veas en forma previa a la próxima clase</a:t>
            </a:r>
            <a:r>
              <a:rPr b="1" i="0" lang="es" sz="2000" u="none" cap="none" strike="noStrike">
                <a:solidFill>
                  <a:schemeClr val="lt1"/>
                </a:solidFill>
                <a:latin typeface="DM Sans"/>
                <a:ea typeface="DM Sans"/>
                <a:cs typeface="DM Sans"/>
                <a:sym typeface="DM Sans"/>
              </a:rPr>
              <a:t>.</a:t>
            </a:r>
            <a:endParaRPr b="1" i="0" sz="2000" u="none" cap="none" strike="noStrike">
              <a:solidFill>
                <a:srgbClr val="DEFC52"/>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5"/>
          <p:cNvSpPr txBox="1"/>
          <p:nvPr/>
        </p:nvSpPr>
        <p:spPr>
          <a:xfrm>
            <a:off x="508200" y="468275"/>
            <a:ext cx="8127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¡Para no olvidarse!</a:t>
            </a:r>
            <a:endParaRPr b="1" i="0" sz="4000" u="none" cap="none" strike="noStrike">
              <a:solidFill>
                <a:srgbClr val="EAFF6A"/>
              </a:solidFill>
              <a:latin typeface="DM Sans"/>
              <a:ea typeface="DM Sans"/>
              <a:cs typeface="DM Sans"/>
              <a:sym typeface="DM Sans"/>
            </a:endParaRPr>
          </a:p>
        </p:txBody>
      </p:sp>
      <p:sp>
        <p:nvSpPr>
          <p:cNvPr id="612" name="Google Shape;612;p55"/>
          <p:cNvSpPr txBox="1"/>
          <p:nvPr/>
        </p:nvSpPr>
        <p:spPr>
          <a:xfrm>
            <a:off x="508200" y="1300425"/>
            <a:ext cx="81276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s" sz="2000" u="none" cap="none" strike="noStrike">
                <a:solidFill>
                  <a:schemeClr val="lt1"/>
                </a:solidFill>
                <a:latin typeface="DM Sans"/>
                <a:ea typeface="DM Sans"/>
                <a:cs typeface="DM Sans"/>
                <a:sym typeface="DM Sans"/>
              </a:rPr>
              <a:t>La próxima semana se encuentra pautada la </a:t>
            </a:r>
            <a:endParaRPr b="1" i="0" sz="20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2000" u="none" cap="none" strike="noStrike">
                <a:solidFill>
                  <a:srgbClr val="EAFF6A"/>
                </a:solidFill>
                <a:latin typeface="DM Sans"/>
                <a:ea typeface="DM Sans"/>
                <a:cs typeface="DM Sans"/>
                <a:sym typeface="DM Sans"/>
              </a:rPr>
              <a:t>preentrega 1: Crea tu landing</a:t>
            </a:r>
            <a:r>
              <a:rPr b="1" i="0" lang="es" sz="2000" u="none" cap="none" strike="noStrike">
                <a:solidFill>
                  <a:schemeClr val="lt1"/>
                </a:solidFill>
                <a:latin typeface="DM Sans"/>
                <a:ea typeface="DM Sans"/>
                <a:cs typeface="DM Sans"/>
                <a:sym typeface="DM Sans"/>
              </a:rPr>
              <a:t>. </a:t>
            </a:r>
            <a:endParaRPr b="1" i="0" sz="20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es" sz="2000" u="none" cap="none" strike="noStrike">
                <a:solidFill>
                  <a:schemeClr val="lt1"/>
                </a:solidFill>
                <a:latin typeface="DM Sans"/>
                <a:ea typeface="DM Sans"/>
                <a:cs typeface="DM Sans"/>
                <a:sym typeface="DM Sans"/>
              </a:rPr>
              <a:t>Una vez visto el contenido pregrabado de dicha semana, les recomendamos empezar a trabajar en ella.</a:t>
            </a:r>
            <a:endParaRPr b="1" i="0" sz="2000" u="none" cap="none" strike="noStrike">
              <a:solidFill>
                <a:srgbClr val="DEFC52"/>
              </a:solidFill>
              <a:latin typeface="Helvetica Neue"/>
              <a:ea typeface="Helvetica Neue"/>
              <a:cs typeface="Helvetica Neue"/>
              <a:sym typeface="Helvetica Neue"/>
            </a:endParaRPr>
          </a:p>
        </p:txBody>
      </p:sp>
      <p:pic>
        <p:nvPicPr>
          <p:cNvPr id="613" name="Google Shape;613;p55" title="gif de persona escribiendo código"/>
          <p:cNvPicPr preferRelativeResize="0"/>
          <p:nvPr/>
        </p:nvPicPr>
        <p:blipFill rotWithShape="1">
          <a:blip r:embed="rId3">
            <a:alphaModFix/>
          </a:blip>
          <a:srcRect b="0" l="0" r="0" t="0"/>
          <a:stretch/>
        </p:blipFill>
        <p:spPr>
          <a:xfrm>
            <a:off x="3456509" y="2979112"/>
            <a:ext cx="2230974" cy="1246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¡Gracias por estudiar con nosotros! </a:t>
            </a:r>
            <a:r>
              <a:rPr b="1" i="0" lang="es" sz="2500" u="none" cap="none" strike="noStrike">
                <a:solidFill>
                  <a:schemeClr val="dk1"/>
                </a:solidFill>
                <a:latin typeface="DM Sans"/>
                <a:ea typeface="DM Sans"/>
                <a:cs typeface="DM Sans"/>
                <a:sym typeface="DM Sans"/>
              </a:rPr>
              <a: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6"/>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87" name="Google Shape;87;p6"/>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ACUERDOS Y COMPROMISOS</a:t>
            </a:r>
            <a:endParaRPr b="0" i="0" sz="1400" u="none" cap="none" strike="noStrike">
              <a:solidFill>
                <a:srgbClr val="000000"/>
              </a:solidFill>
              <a:latin typeface="DM Sans"/>
              <a:ea typeface="DM Sans"/>
              <a:cs typeface="DM Sans"/>
              <a:sym typeface="DM Sans"/>
            </a:endParaRPr>
          </a:p>
        </p:txBody>
      </p:sp>
      <p:sp>
        <p:nvSpPr>
          <p:cNvPr id="89" name="Google Shape;89;p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Equipo</a:t>
            </a:r>
            <a:endParaRPr b="1" i="0" sz="4000" u="none" cap="none" strike="noStrike">
              <a:solidFill>
                <a:schemeClr val="dk1"/>
              </a:solidFill>
              <a:latin typeface="DM Sans"/>
              <a:ea typeface="DM Sans"/>
              <a:cs typeface="DM Sans"/>
              <a:sym typeface="DM Sans"/>
            </a:endParaRPr>
          </a:p>
        </p:txBody>
      </p:sp>
      <p:sp>
        <p:nvSpPr>
          <p:cNvPr id="90" name="Google Shape;90;p6"/>
          <p:cNvSpPr txBox="1"/>
          <p:nvPr/>
        </p:nvSpPr>
        <p:spPr>
          <a:xfrm>
            <a:off x="3694625" y="2211600"/>
            <a:ext cx="4778400" cy="1272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2"/>
              </a:buClr>
              <a:buSzPts val="1350"/>
              <a:buFont typeface="Helvetica Neue"/>
              <a:buChar char="✓"/>
            </a:pPr>
            <a:r>
              <a:rPr b="0" i="0" lang="es" sz="1350" u="none" cap="none" strike="noStrike">
                <a:solidFill>
                  <a:schemeClr val="dk1"/>
                </a:solidFill>
                <a:latin typeface="DM Sans"/>
                <a:ea typeface="DM Sans"/>
                <a:cs typeface="DM Sans"/>
                <a:sym typeface="DM Sans"/>
              </a:rPr>
              <a:t>Intercambia ideas por el </a:t>
            </a:r>
            <a:r>
              <a:rPr b="1" i="0" lang="es" sz="1350" u="none" cap="none" strike="noStrike">
                <a:solidFill>
                  <a:schemeClr val="dk1"/>
                </a:solidFill>
                <a:latin typeface="DM Sans"/>
                <a:ea typeface="DM Sans"/>
                <a:cs typeface="DM Sans"/>
                <a:sym typeface="DM Sans"/>
              </a:rPr>
              <a:t>chat de la plataforma</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dk2"/>
              </a:buClr>
              <a:buSzPts val="1350"/>
              <a:buFont typeface="Helvetica Neue"/>
              <a:buChar char="✓"/>
            </a:pPr>
            <a:r>
              <a:rPr b="0" i="0" lang="es" sz="1350" u="none" cap="none" strike="noStrike">
                <a:solidFill>
                  <a:schemeClr val="dk1"/>
                </a:solidFill>
                <a:latin typeface="DM Sans"/>
                <a:ea typeface="DM Sans"/>
                <a:cs typeface="DM Sans"/>
                <a:sym typeface="DM Sans"/>
              </a:rPr>
              <a:t>Siempre </a:t>
            </a:r>
            <a:r>
              <a:rPr b="1" i="0" lang="es" sz="1350" u="none" cap="none" strike="noStrike">
                <a:solidFill>
                  <a:schemeClr val="dk1"/>
                </a:solidFill>
                <a:latin typeface="DM Sans"/>
                <a:ea typeface="DM Sans"/>
                <a:cs typeface="DM Sans"/>
                <a:sym typeface="DM Sans"/>
              </a:rPr>
              <a:t>interactúa respetuosamente</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dk2"/>
              </a:buClr>
              <a:buSzPts val="1350"/>
              <a:buFont typeface="Helvetica Neue"/>
              <a:buChar char="✓"/>
            </a:pPr>
            <a:r>
              <a:rPr b="0" i="0" lang="es" sz="1350" u="none" cap="none" strike="noStrike">
                <a:solidFill>
                  <a:schemeClr val="dk1"/>
                </a:solidFill>
                <a:latin typeface="DM Sans"/>
                <a:ea typeface="DM Sans"/>
                <a:cs typeface="DM Sans"/>
                <a:sym typeface="DM Sans"/>
              </a:rPr>
              <a:t>No te olvides de</a:t>
            </a:r>
            <a:r>
              <a:rPr b="1" i="0" lang="es" sz="1350" u="none" cap="none" strike="noStrike">
                <a:solidFill>
                  <a:schemeClr val="dk1"/>
                </a:solidFill>
                <a:latin typeface="DM Sans"/>
                <a:ea typeface="DM Sans"/>
                <a:cs typeface="DM Sans"/>
                <a:sym typeface="DM Sans"/>
              </a:rPr>
              <a:t> valorar tu experiencia</a:t>
            </a:r>
            <a:r>
              <a:rPr b="0" i="0" lang="es" sz="1350" u="none" cap="none" strike="noStrike">
                <a:solidFill>
                  <a:schemeClr val="dk1"/>
                </a:solidFill>
                <a:latin typeface="DM Sans"/>
                <a:ea typeface="DM Sans"/>
                <a:cs typeface="DM Sans"/>
                <a:sym typeface="DM Sans"/>
              </a:rPr>
              <a:t> educativa y de contarnos cómo te va.</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7"/>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Interacciones</a:t>
            </a:r>
            <a:endParaRPr b="1" i="0" sz="38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en clases en vivo</a:t>
            </a:r>
            <a:endParaRPr b="1" i="0" sz="38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8" title="captura de pantalla de chat ficticio de zoom donde se destaca la opción de cambiar a quién dirijo el mensaje (todos o hacia alguien en privado)"/>
          <p:cNvPicPr preferRelativeResize="0"/>
          <p:nvPr/>
        </p:nvPicPr>
        <p:blipFill rotWithShape="1">
          <a:blip r:embed="rId3">
            <a:alphaModFix/>
          </a:blip>
          <a:srcRect b="0" l="0" r="0" t="0"/>
          <a:stretch/>
        </p:blipFill>
        <p:spPr>
          <a:xfrm>
            <a:off x="5538197" y="689850"/>
            <a:ext cx="3228478" cy="3712743"/>
          </a:xfrm>
          <a:prstGeom prst="rect">
            <a:avLst/>
          </a:prstGeom>
          <a:noFill/>
          <a:ln>
            <a:noFill/>
          </a:ln>
        </p:spPr>
      </p:pic>
      <p:sp>
        <p:nvSpPr>
          <p:cNvPr id="101" name="Google Shape;101;p8"/>
          <p:cNvSpPr/>
          <p:nvPr/>
        </p:nvSpPr>
        <p:spPr>
          <a:xfrm>
            <a:off x="588525" y="25637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8"/>
          <p:cNvSpPr txBox="1"/>
          <p:nvPr/>
        </p:nvSpPr>
        <p:spPr>
          <a:xfrm>
            <a:off x="549525" y="2330675"/>
            <a:ext cx="383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chemeClr val="dk1"/>
                </a:solidFill>
                <a:latin typeface="DM Sans"/>
                <a:ea typeface="DM Sans"/>
                <a:cs typeface="DM Sans"/>
                <a:sym typeface="DM Sans"/>
              </a:rPr>
              <a:t>2.</a:t>
            </a:r>
            <a:endParaRPr b="1" i="0" sz="1400" u="none" cap="none" strike="noStrike">
              <a:solidFill>
                <a:srgbClr val="000000"/>
              </a:solidFill>
              <a:latin typeface="DM Sans"/>
              <a:ea typeface="DM Sans"/>
              <a:cs typeface="DM Sans"/>
              <a:sym typeface="DM Sans"/>
            </a:endParaRPr>
          </a:p>
        </p:txBody>
      </p:sp>
      <p:sp>
        <p:nvSpPr>
          <p:cNvPr id="103" name="Google Shape;103;p8"/>
          <p:cNvSpPr txBox="1"/>
          <p:nvPr/>
        </p:nvSpPr>
        <p:spPr>
          <a:xfrm>
            <a:off x="932625" y="2330675"/>
            <a:ext cx="43470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Durante la dinámica de cada clase se abrirán breves espacios de consulta. Allí puedes escribir en el chat tu pregunta.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¡Tu duda puede ayudar a otras personas!</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No olvides seleccionar “todos” para que todos puedan leerte. </a:t>
            </a:r>
            <a:endParaRPr b="0" i="0" sz="1350" u="none" cap="none" strike="noStrike">
              <a:solidFill>
                <a:srgbClr val="000000"/>
              </a:solidFill>
              <a:latin typeface="DM Sans"/>
              <a:ea typeface="DM Sans"/>
              <a:cs typeface="DM Sans"/>
              <a:sym typeface="DM Sans"/>
            </a:endParaRPr>
          </a:p>
        </p:txBody>
      </p:sp>
      <p:sp>
        <p:nvSpPr>
          <p:cNvPr id="104" name="Google Shape;104;p8"/>
          <p:cNvSpPr txBox="1"/>
          <p:nvPr/>
        </p:nvSpPr>
        <p:spPr>
          <a:xfrm>
            <a:off x="473350" y="92997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Espacios para consultas</a:t>
            </a:r>
            <a:endParaRPr b="1" i="0" sz="4000" u="none" cap="none" strike="noStrike">
              <a:solidFill>
                <a:schemeClr val="dk1"/>
              </a:solidFill>
              <a:latin typeface="DM Sans"/>
              <a:ea typeface="DM Sans"/>
              <a:cs typeface="DM Sans"/>
              <a:sym typeface="DM Sans"/>
            </a:endParaRPr>
          </a:p>
        </p:txBody>
      </p:sp>
      <p:sp>
        <p:nvSpPr>
          <p:cNvPr id="105" name="Google Shape;105;p8"/>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 name="Google Shape;106;p8"/>
          <p:cNvCxnSpPr/>
          <p:nvPr/>
        </p:nvCxnSpPr>
        <p:spPr>
          <a:xfrm rot="10800000">
            <a:off x="3113525" y="3894050"/>
            <a:ext cx="2229900" cy="175200"/>
          </a:xfrm>
          <a:prstGeom prst="bentConnector2">
            <a:avLst/>
          </a:prstGeom>
          <a:noFill/>
          <a:ln cap="flat" cmpd="sng" w="9525">
            <a:solidFill>
              <a:schemeClr val="dk2"/>
            </a:solidFill>
            <a:prstDash val="solid"/>
            <a:round/>
            <a:headEnd len="med" w="med" type="oval"/>
            <a:tailEnd len="sm" w="sm" type="none"/>
          </a:ln>
        </p:spPr>
      </p:cxnSp>
      <p:sp>
        <p:nvSpPr>
          <p:cNvPr id="107" name="Google Shape;107;p8"/>
          <p:cNvSpPr/>
          <p:nvPr/>
        </p:nvSpPr>
        <p:spPr>
          <a:xfrm>
            <a:off x="588525" y="701375"/>
            <a:ext cx="329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8"/>
          <p:cNvSpPr/>
          <p:nvPr/>
        </p:nvSpPr>
        <p:spPr>
          <a:xfrm>
            <a:off x="588525" y="701375"/>
            <a:ext cx="367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INTERACCIONES EN </a:t>
            </a:r>
            <a:r>
              <a:rPr b="1" i="0" lang="es" sz="1600" u="none" cap="none" strike="noStrike">
                <a:solidFill>
                  <a:schemeClr val="dk1"/>
                </a:solidFill>
                <a:latin typeface="DM Sans"/>
                <a:ea typeface="DM Sans"/>
                <a:cs typeface="DM Sans"/>
                <a:sym typeface="DM Sans"/>
              </a:rPr>
              <a:t>CLASES EN VIVO</a:t>
            </a:r>
            <a:endParaRPr b="1"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Funcionalidades</a:t>
            </a:r>
            <a:endParaRPr b="1" i="0" sz="4000" u="none" cap="none" strike="noStrike">
              <a:solidFill>
                <a:schemeClr val="dk1"/>
              </a:solidFill>
              <a:latin typeface="DM Sans"/>
              <a:ea typeface="DM Sans"/>
              <a:cs typeface="DM Sans"/>
              <a:sym typeface="DM Sans"/>
            </a:endParaRPr>
          </a:p>
        </p:txBody>
      </p:sp>
      <p:sp>
        <p:nvSpPr>
          <p:cNvPr id="115" name="Google Shape;115;p9"/>
          <p:cNvSpPr txBox="1"/>
          <p:nvPr/>
        </p:nvSpPr>
        <p:spPr>
          <a:xfrm>
            <a:off x="473350" y="1776575"/>
            <a:ext cx="3745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Para </a:t>
            </a:r>
            <a:r>
              <a:rPr b="1" i="0" lang="es" sz="1350" u="none" cap="none" strike="noStrike">
                <a:solidFill>
                  <a:schemeClr val="dk1"/>
                </a:solidFill>
                <a:latin typeface="DM Sans"/>
                <a:ea typeface="DM Sans"/>
                <a:cs typeface="DM Sans"/>
                <a:sym typeface="DM Sans"/>
              </a:rPr>
              <a:t>evitar saturar el chat de mensajes, </a:t>
            </a:r>
            <a:r>
              <a:rPr b="0" i="0" lang="es" sz="1350" u="none" cap="none" strike="noStrike">
                <a:solidFill>
                  <a:schemeClr val="dk1"/>
                </a:solidFill>
                <a:latin typeface="DM Sans"/>
                <a:ea typeface="DM Sans"/>
                <a:cs typeface="DM Sans"/>
                <a:sym typeface="DM Sans"/>
              </a:rPr>
              <a:t>utiliza los signos que figuran en el apartado </a:t>
            </a:r>
            <a:r>
              <a:rPr b="1" i="0" lang="es" sz="1350" u="none" cap="none" strike="noStrike">
                <a:solidFill>
                  <a:schemeClr val="dk1"/>
                </a:solidFill>
                <a:latin typeface="DM Sans"/>
                <a:ea typeface="DM Sans"/>
                <a:cs typeface="DM Sans"/>
                <a:sym typeface="DM Sans"/>
              </a:rPr>
              <a:t>Participantes</a:t>
            </a:r>
            <a:r>
              <a:rPr b="0" i="0" lang="es" sz="1350" u="none" cap="none" strike="noStrike">
                <a:solidFill>
                  <a:schemeClr val="dk1"/>
                </a:solidFill>
                <a:latin typeface="DM Sans"/>
                <a:ea typeface="DM Sans"/>
                <a:cs typeface="DM Sans"/>
                <a:sym typeface="DM Sans"/>
              </a:rPr>
              <a:t>, dentro de Zoom.</a:t>
            </a:r>
            <a:r>
              <a:rPr b="0" i="0" lang="es" sz="1350" u="none" cap="none" strike="noStrike">
                <a:solidFill>
                  <a:srgbClr val="666666"/>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116" name="Google Shape;116;p9"/>
          <p:cNvSpPr txBox="1"/>
          <p:nvPr/>
        </p:nvSpPr>
        <p:spPr>
          <a:xfrm>
            <a:off x="4735750" y="1776575"/>
            <a:ext cx="3368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Por ejemplo:</a:t>
            </a:r>
            <a:r>
              <a:rPr b="0" i="0" lang="es" sz="1350" u="none" cap="none" strike="noStrike">
                <a:solidFill>
                  <a:schemeClr val="dk1"/>
                </a:solidFill>
                <a:latin typeface="DM Sans"/>
                <a:ea typeface="DM Sans"/>
                <a:cs typeface="DM Sans"/>
                <a:sym typeface="DM Sans"/>
              </a:rPr>
              <a:t> si se pregunta si se escucha correctamente, debes seleccionar la opción “Sí” o “No”. </a:t>
            </a:r>
            <a:endParaRPr b="0" i="0" sz="1350" u="none" cap="none" strike="noStrike">
              <a:solidFill>
                <a:srgbClr val="000000"/>
              </a:solidFill>
              <a:latin typeface="DM Sans"/>
              <a:ea typeface="DM Sans"/>
              <a:cs typeface="DM Sans"/>
              <a:sym typeface="DM Sans"/>
            </a:endParaRPr>
          </a:p>
        </p:txBody>
      </p:sp>
      <p:pic>
        <p:nvPicPr>
          <p:cNvPr descr="Aparece: la cantidad de participantes, la opción de chatear y de compartir pantalla" id="117" name="Google Shape;117;p9" title="captura de pantalla de menú de zoom "/>
          <p:cNvPicPr preferRelativeResize="0"/>
          <p:nvPr/>
        </p:nvPicPr>
        <p:blipFill rotWithShape="1">
          <a:blip r:embed="rId3">
            <a:alphaModFix/>
          </a:blip>
          <a:srcRect b="0" l="0" r="0" t="0"/>
          <a:stretch/>
        </p:blipFill>
        <p:spPr>
          <a:xfrm>
            <a:off x="549525" y="2748075"/>
            <a:ext cx="3668949" cy="611500"/>
          </a:xfrm>
          <a:prstGeom prst="rect">
            <a:avLst/>
          </a:prstGeom>
          <a:noFill/>
          <a:ln>
            <a:noFill/>
          </a:ln>
        </p:spPr>
      </p:pic>
      <p:pic>
        <p:nvPicPr>
          <p:cNvPr descr="Aparecen: emojis y opciones de votación" id="118" name="Google Shape;118;p9" title="captura de pantalla de menú de zoom de reacciones"/>
          <p:cNvPicPr preferRelativeResize="0"/>
          <p:nvPr/>
        </p:nvPicPr>
        <p:blipFill rotWithShape="1">
          <a:blip r:embed="rId4">
            <a:alphaModFix/>
          </a:blip>
          <a:srcRect b="0" l="0" r="0" t="0"/>
          <a:stretch/>
        </p:blipFill>
        <p:spPr>
          <a:xfrm>
            <a:off x="4818698" y="2715563"/>
            <a:ext cx="2583750" cy="1534275"/>
          </a:xfrm>
          <a:prstGeom prst="rect">
            <a:avLst/>
          </a:prstGeom>
          <a:noFill/>
          <a:ln>
            <a:noFill/>
          </a:ln>
        </p:spPr>
      </p:pic>
      <p:sp>
        <p:nvSpPr>
          <p:cNvPr id="119" name="Google Shape;119;p9"/>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**Para quitar el signo, presiona el mismo botón nuevamente o la opción “clear all”.</a:t>
            </a:r>
            <a:endParaRPr b="0" i="1" sz="1100" u="sng" cap="none" strike="noStrike">
              <a:solidFill>
                <a:srgbClr val="83AEFB"/>
              </a:solidFill>
              <a:latin typeface="DM Sans"/>
              <a:ea typeface="DM Sans"/>
              <a:cs typeface="DM Sans"/>
              <a:sym typeface="DM Sans"/>
            </a:endParaRPr>
          </a:p>
        </p:txBody>
      </p:sp>
      <p:sp>
        <p:nvSpPr>
          <p:cNvPr id="120" name="Google Shape;120;p9"/>
          <p:cNvSpPr/>
          <p:nvPr/>
        </p:nvSpPr>
        <p:spPr>
          <a:xfrm>
            <a:off x="588525" y="701375"/>
            <a:ext cx="329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9"/>
          <p:cNvSpPr/>
          <p:nvPr/>
        </p:nvSpPr>
        <p:spPr>
          <a:xfrm>
            <a:off x="588525" y="701375"/>
            <a:ext cx="367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9"/>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INTERACCIONES EN </a:t>
            </a:r>
            <a:r>
              <a:rPr b="1" i="0" lang="es" sz="1600" u="none" cap="none" strike="noStrike">
                <a:solidFill>
                  <a:schemeClr val="dk1"/>
                </a:solidFill>
                <a:latin typeface="DM Sans"/>
                <a:ea typeface="DM Sans"/>
                <a:cs typeface="DM Sans"/>
                <a:sym typeface="DM Sans"/>
              </a:rPr>
              <a:t>CLASES EN VIVO</a:t>
            </a:r>
            <a:endParaRPr b="1" i="0" sz="1400" u="none" cap="none" strike="noStrik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